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 id="2147483793" r:id="rId4"/>
  </p:sldMasterIdLst>
  <p:notesMasterIdLst>
    <p:notesMasterId r:id="rId11"/>
  </p:notesMasterIdLst>
  <p:sldIdLst>
    <p:sldId id="257" r:id="rId5"/>
    <p:sldId id="258" r:id="rId6"/>
    <p:sldId id="259" r:id="rId7"/>
    <p:sldId id="261" r:id="rId8"/>
    <p:sldId id="260" r:id="rId9"/>
    <p:sldId id="262" r:id="rId10"/>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p:cViewPr varScale="1">
        <p:scale>
          <a:sx n="111" d="100"/>
          <a:sy n="111" d="100"/>
        </p:scale>
        <p:origin x="8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D499C1BB-0018-4F91-BF83-7408753661FD}" type="datetimeFigureOut">
              <a:rPr lang="en-US" smtClean="0"/>
              <a:t>5/17/2018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F87CD2B5-3E30-4A7D-A75B-223A7BDDAE6F}" type="slidenum">
              <a:rPr lang="en-US" smtClean="0"/>
              <a:t>‹#›</a:t>
            </a:fld>
            <a:endParaRPr lang="en-US"/>
          </a:p>
        </p:txBody>
      </p:sp>
    </p:spTree>
    <p:extLst>
      <p:ext uri="{BB962C8B-B14F-4D97-AF65-F5344CB8AC3E}">
        <p14:creationId xmlns:p14="http://schemas.microsoft.com/office/powerpoint/2010/main" val="2800790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5/17/2018 11:32 AM</a:t>
            </a:fld>
            <a:endParaRPr lang="en-US" dirty="0"/>
          </a:p>
        </p:txBody>
      </p:sp>
      <p:sp>
        <p:nvSpPr>
          <p:cNvPr id="6" name="Footer Placeholder 5"/>
          <p:cNvSpPr>
            <a:spLocks noGrp="1"/>
          </p:cNvSpPr>
          <p:nvPr>
            <p:ph type="ftr" sz="quarter" idx="12"/>
          </p:nvPr>
        </p:nvSpPr>
        <p:spPr>
          <a:xfrm>
            <a:off x="0" y="8839014"/>
            <a:ext cx="6317933" cy="465296"/>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317932" y="8839014"/>
            <a:ext cx="700368" cy="465296"/>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3140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2</a:t>
            </a:fld>
            <a:endParaRPr lang="en-US"/>
          </a:p>
        </p:txBody>
      </p:sp>
    </p:spTree>
    <p:extLst>
      <p:ext uri="{BB962C8B-B14F-4D97-AF65-F5344CB8AC3E}">
        <p14:creationId xmlns:p14="http://schemas.microsoft.com/office/powerpoint/2010/main" val="487827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3</a:t>
            </a:fld>
            <a:endParaRPr lang="en-US"/>
          </a:p>
        </p:txBody>
      </p:sp>
    </p:spTree>
    <p:extLst>
      <p:ext uri="{BB962C8B-B14F-4D97-AF65-F5344CB8AC3E}">
        <p14:creationId xmlns:p14="http://schemas.microsoft.com/office/powerpoint/2010/main" val="238874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4</a:t>
            </a:fld>
            <a:endParaRPr lang="en-US"/>
          </a:p>
        </p:txBody>
      </p:sp>
    </p:spTree>
    <p:extLst>
      <p:ext uri="{BB962C8B-B14F-4D97-AF65-F5344CB8AC3E}">
        <p14:creationId xmlns:p14="http://schemas.microsoft.com/office/powerpoint/2010/main" val="4241637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7CD2B5-3E30-4A7D-A75B-223A7BDDAE6F}" type="slidenum">
              <a:rPr lang="en-US" smtClean="0"/>
              <a:t>5</a:t>
            </a:fld>
            <a:endParaRPr lang="en-US"/>
          </a:p>
        </p:txBody>
      </p:sp>
    </p:spTree>
    <p:extLst>
      <p:ext uri="{BB962C8B-B14F-4D97-AF65-F5344CB8AC3E}">
        <p14:creationId xmlns:p14="http://schemas.microsoft.com/office/powerpoint/2010/main" val="3676338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Master" Target="../slideMasters/slideMaster3.xml"/><Relationship Id="rId5" Type="http://schemas.microsoft.com/office/2007/relationships/hdphoto" Target="../media/hdphoto1.wdp"/><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Master" Target="../slideMasters/slideMaster3.xml"/><Relationship Id="rId5" Type="http://schemas.microsoft.com/office/2007/relationships/hdphoto" Target="../media/hdphoto1.wdp"/><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Master" Target="../slideMasters/slideMaster3.xml"/><Relationship Id="rId5" Type="http://schemas.microsoft.com/office/2007/relationships/hdphoto" Target="../media/hdphoto1.wdp"/><Relationship Id="rId4"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9.png"/><Relationship Id="rId1" Type="http://schemas.openxmlformats.org/officeDocument/2006/relationships/slideMaster" Target="../slideMasters/slideMaster3.xml"/><Relationship Id="rId5" Type="http://schemas.microsoft.com/office/2007/relationships/hdphoto" Target="../media/hdphoto1.wdp"/><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5/17/2018</a:t>
            </a:fld>
            <a:endParaRPr lang="en-US" dirty="0"/>
          </a:p>
        </p:txBody>
      </p:sp>
      <p:sp>
        <p:nvSpPr>
          <p:cNvPr id="5" name="Footer Placeholder 4"/>
          <p:cNvSpPr>
            <a:spLocks noGrp="1"/>
          </p:cNvSpPr>
          <p:nvPr>
            <p:ph type="ftr" sz="quarter" idx="11"/>
          </p:nvPr>
        </p:nvSpPr>
        <p:spPr>
          <a:xfrm>
            <a:off x="812805" y="6272785"/>
            <a:ext cx="4745736" cy="365125"/>
          </a:xfrm>
        </p:spPr>
        <p:txBody>
          <a:bodyPr/>
          <a:lstStyle/>
          <a:p>
            <a:endParaRPr lang="en-US" dirty="0"/>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1021737714"/>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33437645"/>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96DFF08F-DC6B-4601-B491-B0F83F6DD2DA}" type="datetimeFigureOut">
              <a:rPr lang="en-US" smtClean="0"/>
              <a:t>5/17/2018</a:t>
            </a:fld>
            <a:endParaRPr lang="en-US" dirty="0"/>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dirty="0"/>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937308022"/>
      </p:ext>
    </p:extLst>
  </p:cSld>
  <p:clrMapOvr>
    <a:masterClrMapping/>
  </p:clrMapOvr>
  <p:timing>
    <p:tnLst>
      <p:par>
        <p:cTn id="1" dur="indefinite" restart="never" nodeType="tmRoot"/>
      </p:par>
    </p:tnLst>
  </p:timing>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13411368"/>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13977066"/>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96DFF08F-DC6B-4601-B491-B0F83F6DD2DA}" type="datetimeFigureOut">
              <a:rPr lang="en-US" smtClean="0"/>
              <a:t>5/17/2018</a:t>
            </a:fld>
            <a:endParaRPr lang="en-US"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555474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841414"/>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0783583"/>
      </p:ext>
    </p:extLst>
  </p:cSld>
  <p:clrMapOvr>
    <a:masterClrMapping/>
  </p:clrMapOvr>
  <p:timing>
    <p:tnLst>
      <p:par>
        <p:cT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9CDD058F-B960-4439-B370-43D89816EE05}" type="datetimeFigureOut">
              <a:rPr lang="en-US" smtClean="0"/>
              <a:t>5/17/2018</a:t>
            </a:fld>
            <a:endParaRPr lang="en-US" dirty="0"/>
          </a:p>
        </p:txBody>
      </p:sp>
      <p:sp>
        <p:nvSpPr>
          <p:cNvPr id="10" name="Slide Number Placeholder 9"/>
          <p:cNvSpPr>
            <a:spLocks noGrp="1"/>
          </p:cNvSpPr>
          <p:nvPr>
            <p:ph type="sldNum" sz="quarter" idx="12"/>
          </p:nvPr>
        </p:nvSpPr>
        <p:spPr/>
        <p:txBody>
          <a:bodyPr/>
          <a:lstStyle/>
          <a:p>
            <a:fld id="{EB229B06-CF2A-459A-8CBC-F18C1D67D2BB}" type="slidenum">
              <a:rPr lang="en-US" smtClean="0"/>
              <a:t>‹#›</a:t>
            </a:fld>
            <a:endParaRPr lang="en-US" dirty="0"/>
          </a:p>
        </p:txBody>
      </p:sp>
    </p:spTree>
    <p:extLst>
      <p:ext uri="{BB962C8B-B14F-4D97-AF65-F5344CB8AC3E}">
        <p14:creationId xmlns:p14="http://schemas.microsoft.com/office/powerpoint/2010/main" val="3700575600"/>
      </p:ext>
    </p:extLst>
  </p:cSld>
  <p:clrMapOvr>
    <a:masterClrMapping/>
  </p:clrMapOvr>
  <p:timing>
    <p:tnLst>
      <p:par>
        <p:cTn id="1" dur="indefinite" restart="never" nodeType="tmRoot"/>
      </p:par>
    </p:tnLst>
  </p:timing>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6109449"/>
      </p:ext>
    </p:extLst>
  </p:cSld>
  <p:clrMapOvr>
    <a:masterClrMapping/>
  </p:clrMapOvr>
  <p:timing>
    <p:tnLst>
      <p:par>
        <p:cTn id="1" dur="indefinite" restart="never" nodeType="tmRoot"/>
      </p:par>
    </p:tnLst>
  </p:timing>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17567032"/>
      </p:ext>
    </p:extLst>
  </p:cSld>
  <p:clrMapOvr>
    <a:masterClrMapping/>
  </p:clrMapOvr>
  <p:timing>
    <p:tnLst>
      <p:par>
        <p:cTn id="1" dur="indefinite" restart="never" nodeType="tmRoot"/>
      </p:par>
    </p:tnLst>
  </p:timing>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89556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8.png"/><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microsoft.com/office/2007/relationships/hdphoto" Target="../media/hdphoto1.wdp"/><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userDrawn="1"/>
        </p:nvPicPr>
        <p:blipFill>
          <a:blip r:embed="rId15"/>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251F38EA-B09F-4C97-9264-D1353869D1EA}" type="datetimeFigureOut">
              <a:rPr lang="en-US" dirty="0"/>
              <a:t>5/17/2018</a:t>
            </a:fld>
            <a:endParaRPr lang="en-US" dirty="0"/>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4FAB73BC-B049-4115-A692-8D63A059BFB8}" type="slidenum">
              <a:rPr lang="en-US" dirty="0"/>
              <a:pPr/>
              <a:t>‹#›</a:t>
            </a:fld>
            <a:endParaRPr lang="en-US" dirty="0"/>
          </a:p>
        </p:txBody>
      </p:sp>
      <p:pic>
        <p:nvPicPr>
          <p:cNvPr id="10" name="Picture 25" descr="7-00029_BAK_v03TOP"/>
          <p:cNvPicPr>
            <a:picLocks noChangeAspect="1" noChangeArrowheads="1"/>
          </p:cNvPicPr>
          <p:nvPr userDrawn="1"/>
        </p:nvPicPr>
        <p:blipFill>
          <a:blip r:embed="rId16"/>
          <a:srcRect/>
          <a:stretch>
            <a:fillRect/>
          </a:stretch>
        </p:blipFill>
        <p:spPr bwMode="auto">
          <a:xfrm>
            <a:off x="-15875" y="6007100"/>
            <a:ext cx="9159875" cy="849313"/>
          </a:xfrm>
          <a:prstGeom prst="rect">
            <a:avLst/>
          </a:prstGeom>
          <a:noFill/>
        </p:spPr>
      </p:pic>
    </p:spTree>
    <p:extLst>
      <p:ext uri="{BB962C8B-B14F-4D97-AF65-F5344CB8AC3E}">
        <p14:creationId xmlns:p14="http://schemas.microsoft.com/office/powerpoint/2010/main" val="274183487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ransition>
    <p:fade/>
  </p:transition>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200" b="0" kern="1200" cap="all" baseline="0">
          <a:blipFill>
            <a:blip r:embed="rId17">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12.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image" Target="../media/image15.gif"/><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172200"/>
            <a:ext cx="9144000" cy="685800"/>
          </a:xfrm>
          <a:prstGeom prst="rect">
            <a:avLst/>
          </a:prstGeom>
          <a:solidFill>
            <a:schemeClr val="bg1"/>
          </a:solidFill>
        </p:spPr>
        <p:txBody>
          <a:bodyPr wrap="square" rtlCol="0">
            <a:spAutoFit/>
          </a:bodyPr>
          <a:lstStyle/>
          <a:p>
            <a:endParaRPr lang="en-US" dirty="0"/>
          </a:p>
        </p:txBody>
      </p:sp>
      <p:sp>
        <p:nvSpPr>
          <p:cNvPr id="2" name="Title 1"/>
          <p:cNvSpPr>
            <a:spLocks noGrp="1"/>
          </p:cNvSpPr>
          <p:nvPr>
            <p:ph type="ctrTitle"/>
          </p:nvPr>
        </p:nvSpPr>
        <p:spPr>
          <a:xfrm>
            <a:off x="4131870" y="5553342"/>
            <a:ext cx="4891481" cy="457200"/>
          </a:xfrm>
        </p:spPr>
        <p:txBody>
          <a:bodyPr>
            <a:normAutofit fontScale="90000"/>
          </a:bodyPr>
          <a:lstStyle/>
          <a:p>
            <a:pPr algn="r"/>
            <a:r>
              <a:rPr lang="en-US" sz="3600" dirty="0" smtClean="0">
                <a:solidFill>
                  <a:schemeClr val="tx1"/>
                </a:solidFill>
              </a:rPr>
              <a:t>ANNUAL REPORT </a:t>
            </a:r>
            <a:br>
              <a:rPr lang="en-US" sz="3600" dirty="0" smtClean="0">
                <a:solidFill>
                  <a:schemeClr val="tx1"/>
                </a:solidFill>
              </a:rPr>
            </a:br>
            <a:r>
              <a:rPr lang="en-US" sz="3600" dirty="0" smtClean="0">
                <a:solidFill>
                  <a:schemeClr val="tx1"/>
                </a:solidFill>
              </a:rPr>
              <a:t>FY 2016-2017</a:t>
            </a:r>
            <a:endParaRPr lang="en-US" sz="3600" dirty="0">
              <a:solidFill>
                <a:schemeClr val="tx1"/>
              </a:solidFill>
            </a:endParaRPr>
          </a:p>
        </p:txBody>
      </p:sp>
      <p:sp>
        <p:nvSpPr>
          <p:cNvPr id="3" name="Subtitle 2"/>
          <p:cNvSpPr>
            <a:spLocks noGrp="1"/>
          </p:cNvSpPr>
          <p:nvPr>
            <p:ph type="subTitle" idx="1"/>
          </p:nvPr>
        </p:nvSpPr>
        <p:spPr>
          <a:xfrm>
            <a:off x="4038600" y="6057900"/>
            <a:ext cx="4984751" cy="457200"/>
          </a:xfrm>
        </p:spPr>
        <p:txBody>
          <a:bodyPr>
            <a:normAutofit fontScale="92500" lnSpcReduction="20000"/>
          </a:bodyPr>
          <a:lstStyle/>
          <a:p>
            <a:pPr algn="r"/>
            <a:r>
              <a:rPr lang="en-US" sz="2000" dirty="0" smtClean="0"/>
              <a:t/>
            </a:r>
            <a:br>
              <a:rPr lang="en-US" sz="2000" dirty="0" smtClean="0"/>
            </a:br>
            <a:r>
              <a:rPr lang="en-US" sz="1400" dirty="0" smtClean="0"/>
              <a:t>www.ucclermont.edu/students/testing-services</a:t>
            </a:r>
            <a:endParaRPr lang="en-US" sz="14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6172200"/>
            <a:ext cx="1787308" cy="498605"/>
          </a:xfrm>
          <a:prstGeom prst="rect">
            <a:avLst/>
          </a:prstGeom>
        </p:spPr>
      </p:pic>
      <p:sp>
        <p:nvSpPr>
          <p:cNvPr id="4" name="TextBox 3"/>
          <p:cNvSpPr txBox="1"/>
          <p:nvPr/>
        </p:nvSpPr>
        <p:spPr>
          <a:xfrm>
            <a:off x="1019992" y="2286000"/>
            <a:ext cx="7620000" cy="707886"/>
          </a:xfrm>
          <a:prstGeom prst="rect">
            <a:avLst/>
          </a:prstGeom>
          <a:noFill/>
        </p:spPr>
        <p:txBody>
          <a:bodyPr wrap="square" rtlCol="0">
            <a:spAutoFit/>
          </a:bodyPr>
          <a:lstStyle/>
          <a:p>
            <a:r>
              <a:rPr lang="en-US" sz="4000" dirty="0"/>
              <a:t>UC Clermont Testing Services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681" y="228600"/>
            <a:ext cx="8382000" cy="443198"/>
          </a:xfrm>
        </p:spPr>
        <p:txBody>
          <a:bodyPr>
            <a:normAutofit fontScale="90000"/>
          </a:bodyPr>
          <a:lstStyle/>
          <a:p>
            <a:r>
              <a:rPr lang="en-US" sz="3200" dirty="0"/>
              <a:t>a</a:t>
            </a:r>
            <a:r>
              <a:rPr lang="en-US" sz="3200" dirty="0" smtClean="0"/>
              <a:t>ffordable, accessible, student-centered</a:t>
            </a:r>
            <a:endParaRPr lang="en-US" sz="3200" dirty="0"/>
          </a:p>
        </p:txBody>
      </p:sp>
      <p:sp>
        <p:nvSpPr>
          <p:cNvPr id="3" name="Text Placeholder 2"/>
          <p:cNvSpPr>
            <a:spLocks noGrp="1"/>
          </p:cNvSpPr>
          <p:nvPr>
            <p:ph type="body" idx="1"/>
          </p:nvPr>
        </p:nvSpPr>
        <p:spPr>
          <a:xfrm>
            <a:off x="531719" y="786630"/>
            <a:ext cx="4114800" cy="322688"/>
          </a:xfrm>
        </p:spPr>
        <p:txBody>
          <a:bodyPr>
            <a:normAutofit fontScale="92500" lnSpcReduction="20000"/>
          </a:bodyPr>
          <a:lstStyle/>
          <a:p>
            <a:r>
              <a:rPr lang="en-US" dirty="0" smtClean="0"/>
              <a:t>Clermont College</a:t>
            </a:r>
            <a:endParaRPr lang="en-US" dirty="0"/>
          </a:p>
        </p:txBody>
      </p:sp>
      <p:sp>
        <p:nvSpPr>
          <p:cNvPr id="4" name="Content Placeholder 3"/>
          <p:cNvSpPr>
            <a:spLocks noGrp="1"/>
          </p:cNvSpPr>
          <p:nvPr>
            <p:ph sz="half" idx="2"/>
          </p:nvPr>
        </p:nvSpPr>
        <p:spPr>
          <a:xfrm>
            <a:off x="544659" y="1109318"/>
            <a:ext cx="4114800" cy="4867486"/>
          </a:xfrm>
        </p:spPr>
        <p:txBody>
          <a:bodyPr>
            <a:normAutofit fontScale="92500" lnSpcReduction="10000"/>
          </a:bodyPr>
          <a:lstStyle/>
          <a:p>
            <a:pPr marL="0" indent="0">
              <a:buNone/>
            </a:pPr>
            <a:r>
              <a:rPr lang="en-US" sz="1200" dirty="0"/>
              <a:t>Situated on 91 beautifully wooded acres in Batavia Township </a:t>
            </a:r>
            <a:r>
              <a:rPr lang="en-US" sz="1200" dirty="0" smtClean="0"/>
              <a:t>the University of Cincinnati </a:t>
            </a:r>
            <a:r>
              <a:rPr lang="en-US" sz="1200" dirty="0"/>
              <a:t>Clermont brings the power of UC </a:t>
            </a:r>
            <a:r>
              <a:rPr lang="en-US" sz="1200" dirty="0" smtClean="0"/>
              <a:t>to Clermont County. </a:t>
            </a:r>
            <a:r>
              <a:rPr lang="en-US" sz="1200" dirty="0"/>
              <a:t>We strive to be a partner by providing resources and opportunities for education and enrichment</a:t>
            </a:r>
            <a:r>
              <a:rPr lang="en-US" sz="1200" dirty="0" smtClean="0"/>
              <a:t>.</a:t>
            </a:r>
          </a:p>
          <a:p>
            <a:pPr marL="0" indent="0">
              <a:buNone/>
            </a:pPr>
            <a:r>
              <a:rPr lang="en-US" sz="1200" dirty="0" smtClean="0"/>
              <a:t>UC </a:t>
            </a:r>
            <a:r>
              <a:rPr lang="en-US" sz="1200" dirty="0"/>
              <a:t>Clermont has some of the most affordable tuition in the state of Ohio – less than half the cost of most other colleges and universities. Scholarships and financial aid help make the cost </a:t>
            </a:r>
            <a:r>
              <a:rPr lang="en-US" sz="1200" dirty="0" smtClean="0"/>
              <a:t>of </a:t>
            </a:r>
            <a:r>
              <a:rPr lang="en-US" sz="1200" dirty="0"/>
              <a:t>college education that much more affordable at UC Clermont.</a:t>
            </a:r>
          </a:p>
          <a:p>
            <a:pPr marL="0" indent="0">
              <a:buNone/>
            </a:pPr>
            <a:r>
              <a:rPr lang="en-US" sz="1200" dirty="0" smtClean="0"/>
              <a:t>More than 3,000 students are enrolled at UC Clermont College in more than 50 academic programs at the undergraduate level.  As an open admission institution, we accept everyone with a high school diploma, GED or equivalent.</a:t>
            </a:r>
          </a:p>
          <a:p>
            <a:pPr marL="0" indent="0">
              <a:buNone/>
            </a:pPr>
            <a:r>
              <a:rPr lang="en-US" sz="1200" b="1" dirty="0" smtClean="0">
                <a:solidFill>
                  <a:schemeClr val="accent1">
                    <a:lumMod val="75000"/>
                  </a:schemeClr>
                </a:solidFill>
              </a:rPr>
              <a:t>Mission</a:t>
            </a:r>
            <a:endParaRPr lang="en-US" sz="1200" b="1" dirty="0">
              <a:solidFill>
                <a:schemeClr val="accent1">
                  <a:lumMod val="75000"/>
                </a:schemeClr>
              </a:solidFill>
            </a:endParaRPr>
          </a:p>
          <a:p>
            <a:pPr marL="0" indent="0">
              <a:buNone/>
            </a:pPr>
            <a:r>
              <a:rPr lang="en-US" sz="1200" dirty="0"/>
              <a:t>UC Clermont College </a:t>
            </a:r>
            <a:r>
              <a:rPr lang="en-US" sz="1200" dirty="0" smtClean="0"/>
              <a:t>provides </a:t>
            </a:r>
            <a:r>
              <a:rPr lang="en-US" sz="1200" dirty="0"/>
              <a:t>student-centered undergraduate education and life-long learning in an open-access, regional college environment. We foster diversity as well as intellectual, cultural, and social development in our community</a:t>
            </a:r>
            <a:r>
              <a:rPr lang="en-US" sz="1200" dirty="0" smtClean="0"/>
              <a:t>.</a:t>
            </a:r>
            <a:br>
              <a:rPr lang="en-US" sz="1200" dirty="0" smtClean="0"/>
            </a:br>
            <a:endParaRPr lang="en-US" sz="800" dirty="0"/>
          </a:p>
          <a:p>
            <a:pPr marL="0" indent="0">
              <a:buNone/>
            </a:pPr>
            <a:r>
              <a:rPr lang="en-US" sz="1200" b="1" dirty="0" smtClean="0">
                <a:solidFill>
                  <a:schemeClr val="accent1">
                    <a:lumMod val="75000"/>
                  </a:schemeClr>
                </a:solidFill>
              </a:rPr>
              <a:t>Vision</a:t>
            </a:r>
            <a:endParaRPr lang="en-US" sz="1200" b="1" dirty="0">
              <a:solidFill>
                <a:schemeClr val="accent1">
                  <a:lumMod val="75000"/>
                </a:schemeClr>
              </a:solidFill>
            </a:endParaRPr>
          </a:p>
          <a:p>
            <a:pPr marL="0" indent="0">
              <a:buNone/>
            </a:pPr>
            <a:r>
              <a:rPr lang="en-US" sz="1200" dirty="0"/>
              <a:t>UC Clermont College will become the first choice for students who seek </a:t>
            </a:r>
            <a:r>
              <a:rPr lang="en-US" sz="1200" dirty="0" smtClean="0"/>
              <a:t>quality undergraduate </a:t>
            </a:r>
            <a:r>
              <a:rPr lang="en-US" sz="1200" dirty="0"/>
              <a:t>degree opportunities which are accessible and affordable. We endeavor </a:t>
            </a:r>
            <a:r>
              <a:rPr lang="en-US" sz="1200" dirty="0" smtClean="0"/>
              <a:t>to respond </a:t>
            </a:r>
            <a:r>
              <a:rPr lang="en-US" sz="1200" dirty="0"/>
              <a:t>to community needs and to foster lifestyles which are sustainable, culturally rich </a:t>
            </a:r>
            <a:r>
              <a:rPr lang="en-US" sz="1200" dirty="0" smtClean="0"/>
              <a:t>and rewarding.</a:t>
            </a:r>
          </a:p>
          <a:p>
            <a:pPr marL="0" indent="0">
              <a:buNone/>
            </a:pPr>
            <a:endParaRPr lang="en-US" sz="1200" dirty="0"/>
          </a:p>
        </p:txBody>
      </p:sp>
      <p:sp>
        <p:nvSpPr>
          <p:cNvPr id="8" name="Text Placeholder 2"/>
          <p:cNvSpPr>
            <a:spLocks noGrp="1"/>
          </p:cNvSpPr>
          <p:nvPr>
            <p:ph type="body" sz="quarter" idx="3"/>
          </p:nvPr>
        </p:nvSpPr>
        <p:spPr>
          <a:xfrm>
            <a:off x="4757503" y="775086"/>
            <a:ext cx="4114800" cy="346249"/>
          </a:xfrm>
        </p:spPr>
        <p:txBody>
          <a:bodyPr>
            <a:normAutofit fontScale="92500" lnSpcReduction="10000"/>
          </a:bodyPr>
          <a:lstStyle/>
          <a:p>
            <a:r>
              <a:rPr lang="en-US" dirty="0" smtClean="0"/>
              <a:t>Testing Services</a:t>
            </a:r>
            <a:endParaRPr lang="en-US" dirty="0"/>
          </a:p>
        </p:txBody>
      </p:sp>
      <p:sp>
        <p:nvSpPr>
          <p:cNvPr id="9" name="Content Placeholder 3"/>
          <p:cNvSpPr>
            <a:spLocks noGrp="1"/>
          </p:cNvSpPr>
          <p:nvPr>
            <p:ph sz="quarter" idx="4"/>
          </p:nvPr>
        </p:nvSpPr>
        <p:spPr>
          <a:xfrm>
            <a:off x="4868487" y="1121335"/>
            <a:ext cx="4114800" cy="4960589"/>
          </a:xfrm>
        </p:spPr>
        <p:txBody>
          <a:bodyPr>
            <a:normAutofit lnSpcReduction="10000"/>
          </a:bodyPr>
          <a:lstStyle/>
          <a:p>
            <a:pPr marL="0" indent="0">
              <a:buNone/>
            </a:pPr>
            <a:r>
              <a:rPr lang="en-US" sz="1100" dirty="0" smtClean="0"/>
              <a:t>Testing Services is a unit within the Student Affairs and Services Office.  This office is responsible for providing service to student veterans and students with disabilities, as well as student activities, new student orientation and academic actions.</a:t>
            </a:r>
          </a:p>
          <a:p>
            <a:pPr marL="0" indent="0">
              <a:buNone/>
            </a:pPr>
            <a:r>
              <a:rPr lang="en-US" sz="1200" b="1" dirty="0" smtClean="0">
                <a:solidFill>
                  <a:schemeClr val="accent1">
                    <a:lumMod val="75000"/>
                  </a:schemeClr>
                </a:solidFill>
              </a:rPr>
              <a:t>Testing Services Mission</a:t>
            </a:r>
            <a:endParaRPr lang="en-US" sz="1200" b="1" dirty="0">
              <a:solidFill>
                <a:schemeClr val="accent1">
                  <a:lumMod val="75000"/>
                </a:schemeClr>
              </a:solidFill>
            </a:endParaRPr>
          </a:p>
          <a:p>
            <a:pPr marL="0" indent="0">
              <a:buNone/>
            </a:pPr>
            <a:r>
              <a:rPr lang="en-US" sz="1100" dirty="0"/>
              <a:t>Testing Services is dedicated to enhancing student learning by providing comprehensive, accessible testing services to meet the increasing needs of students, faculty, administrators and community members while maintaining test integrity. Testing Services maintains membership with and adheres to the Professional Standards and Guidelines set forth by the National College Testing Association (NCTA).</a:t>
            </a:r>
          </a:p>
          <a:p>
            <a:pPr marL="0" indent="0">
              <a:buNone/>
            </a:pPr>
            <a:r>
              <a:rPr lang="en-US" sz="1050" b="1" dirty="0" smtClean="0"/>
              <a:t>Contact Information</a:t>
            </a:r>
            <a:br>
              <a:rPr lang="en-US" sz="1050" b="1" dirty="0" smtClean="0"/>
            </a:br>
            <a:r>
              <a:rPr lang="en-US" sz="1050" dirty="0" smtClean="0"/>
              <a:t>Phone:  (513) 732-5219</a:t>
            </a:r>
            <a:br>
              <a:rPr lang="en-US" sz="1050" dirty="0" smtClean="0"/>
            </a:br>
            <a:r>
              <a:rPr lang="en-US" sz="1050" dirty="0" smtClean="0"/>
              <a:t>E-mail:  clctest@uc.edu</a:t>
            </a:r>
          </a:p>
          <a:p>
            <a:pPr marL="0" indent="0">
              <a:buNone/>
            </a:pPr>
            <a:r>
              <a:rPr lang="en-US" sz="1050" b="1" dirty="0" smtClean="0"/>
              <a:t>Hours and Location</a:t>
            </a:r>
            <a:r>
              <a:rPr lang="en-US" sz="1050" dirty="0" smtClean="0"/>
              <a:t/>
            </a:r>
            <a:br>
              <a:rPr lang="en-US" sz="1050" dirty="0" smtClean="0"/>
            </a:br>
            <a:r>
              <a:rPr lang="en-US" sz="1050" dirty="0" smtClean="0"/>
              <a:t>Peters-Jones Building</a:t>
            </a:r>
            <a:br>
              <a:rPr lang="en-US" sz="1050" dirty="0" smtClean="0"/>
            </a:br>
            <a:r>
              <a:rPr lang="en-US" sz="1050" dirty="0" smtClean="0"/>
              <a:t>Suite 103</a:t>
            </a:r>
            <a:br>
              <a:rPr lang="en-US" sz="1050" dirty="0" smtClean="0"/>
            </a:br>
            <a:r>
              <a:rPr lang="en-US" sz="1050" dirty="0" smtClean="0"/>
              <a:t>Monday – Friday</a:t>
            </a:r>
            <a:br>
              <a:rPr lang="en-US" sz="1050" dirty="0" smtClean="0"/>
            </a:br>
            <a:r>
              <a:rPr lang="en-US" sz="1050" dirty="0" smtClean="0"/>
              <a:t>9am – 5pm </a:t>
            </a:r>
            <a:br>
              <a:rPr lang="en-US" sz="1050" dirty="0" smtClean="0"/>
            </a:br>
            <a:r>
              <a:rPr lang="en-US" sz="1050" dirty="0" smtClean="0"/>
              <a:t/>
            </a:r>
            <a:br>
              <a:rPr lang="en-US" sz="1050" dirty="0" smtClean="0"/>
            </a:br>
            <a:r>
              <a:rPr lang="en-US" sz="1050" dirty="0" smtClean="0"/>
              <a:t/>
            </a:r>
            <a:br>
              <a:rPr lang="en-US" sz="1050" dirty="0" smtClean="0"/>
            </a:br>
            <a:r>
              <a:rPr lang="en-US" sz="1050" b="1" dirty="0" smtClean="0"/>
              <a:t>Evening Options</a:t>
            </a:r>
            <a:r>
              <a:rPr lang="en-US" sz="1050" dirty="0"/>
              <a:t/>
            </a:r>
            <a:br>
              <a:rPr lang="en-US" sz="1050" dirty="0"/>
            </a:br>
            <a:r>
              <a:rPr lang="en-US" sz="1050" dirty="0" smtClean="0"/>
              <a:t>Available every semester</a:t>
            </a:r>
            <a:br>
              <a:rPr lang="en-US" sz="1050" dirty="0" smtClean="0"/>
            </a:br>
            <a:r>
              <a:rPr lang="en-US" sz="1050" dirty="0" smtClean="0"/>
              <a:t> – change based on need</a:t>
            </a:r>
          </a:p>
          <a:p>
            <a:pPr marL="0" indent="0">
              <a:buNone/>
            </a:pPr>
            <a:r>
              <a:rPr lang="en-US" sz="1200" dirty="0" smtClean="0"/>
              <a:t/>
            </a:r>
            <a:br>
              <a:rPr lang="en-US" sz="1200" dirty="0" smtClean="0"/>
            </a:br>
            <a:endParaRPr lang="en-US" sz="1200" dirty="0"/>
          </a:p>
          <a:p>
            <a:pPr marL="0" indent="0">
              <a:buNone/>
            </a:pPr>
            <a:endParaRPr lang="en-US" sz="1200" dirty="0"/>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872" t="34250" r="-1872" b="1839"/>
          <a:stretch/>
        </p:blipFill>
        <p:spPr>
          <a:xfrm>
            <a:off x="6701918" y="3352800"/>
            <a:ext cx="2170385" cy="1849475"/>
          </a:xfrm>
          <a:prstGeom prst="rect">
            <a:avLst/>
          </a:prstGeom>
        </p:spPr>
      </p:pic>
    </p:spTree>
    <p:extLst>
      <p:ext uri="{BB962C8B-B14F-4D97-AF65-F5344CB8AC3E}">
        <p14:creationId xmlns:p14="http://schemas.microsoft.com/office/powerpoint/2010/main" val="315814192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43198"/>
          </a:xfrm>
        </p:spPr>
        <p:txBody>
          <a:bodyPr>
            <a:normAutofit fontScale="90000"/>
          </a:bodyPr>
          <a:lstStyle/>
          <a:p>
            <a:r>
              <a:rPr lang="en-US" sz="3200" dirty="0"/>
              <a:t>p</a:t>
            </a:r>
            <a:r>
              <a:rPr lang="en-US" sz="3200" dirty="0" smtClean="0"/>
              <a:t>artnerships, community outreach</a:t>
            </a:r>
            <a:endParaRPr lang="en-US" sz="3200" dirty="0"/>
          </a:p>
        </p:txBody>
      </p:sp>
      <p:sp>
        <p:nvSpPr>
          <p:cNvPr id="3" name="Content Placeholder 2"/>
          <p:cNvSpPr>
            <a:spLocks noGrp="1"/>
          </p:cNvSpPr>
          <p:nvPr>
            <p:ph sz="half" idx="1"/>
          </p:nvPr>
        </p:nvSpPr>
        <p:spPr>
          <a:xfrm>
            <a:off x="571144" y="751447"/>
            <a:ext cx="4114800" cy="346249"/>
          </a:xfrm>
        </p:spPr>
        <p:txBody>
          <a:bodyPr>
            <a:noAutofit/>
          </a:bodyPr>
          <a:lstStyle/>
          <a:p>
            <a:pPr marL="0" indent="0">
              <a:buNone/>
            </a:pPr>
            <a:r>
              <a:rPr lang="en-US" b="1" dirty="0" smtClean="0">
                <a:solidFill>
                  <a:schemeClr val="accent1">
                    <a:lumMod val="75000"/>
                  </a:schemeClr>
                </a:solidFill>
              </a:rPr>
              <a:t>On-campus partnerships</a:t>
            </a:r>
            <a:endParaRPr lang="en-US" b="1" dirty="0">
              <a:solidFill>
                <a:schemeClr val="accent1">
                  <a:lumMod val="75000"/>
                </a:schemeClr>
              </a:solidFill>
            </a:endParaRPr>
          </a:p>
        </p:txBody>
      </p:sp>
      <p:sp>
        <p:nvSpPr>
          <p:cNvPr id="4" name="Content Placeholder 3"/>
          <p:cNvSpPr>
            <a:spLocks noGrp="1"/>
          </p:cNvSpPr>
          <p:nvPr>
            <p:ph sz="half" idx="2"/>
          </p:nvPr>
        </p:nvSpPr>
        <p:spPr>
          <a:xfrm>
            <a:off x="5945666" y="2667000"/>
            <a:ext cx="2743200" cy="346249"/>
          </a:xfrm>
        </p:spPr>
        <p:txBody>
          <a:bodyPr>
            <a:normAutofit fontScale="70000" lnSpcReduction="20000"/>
          </a:bodyPr>
          <a:lstStyle/>
          <a:p>
            <a:pPr marL="0" indent="0" algn="r">
              <a:buNone/>
            </a:pPr>
            <a:r>
              <a:rPr lang="en-US" sz="2500" b="1" dirty="0" smtClean="0">
                <a:solidFill>
                  <a:schemeClr val="accent1">
                    <a:lumMod val="75000"/>
                  </a:schemeClr>
                </a:solidFill>
              </a:rPr>
              <a:t>Community Outreach</a:t>
            </a:r>
            <a:endParaRPr lang="en-US" sz="2500" b="1" dirty="0">
              <a:solidFill>
                <a:schemeClr val="accent1">
                  <a:lumMod val="75000"/>
                </a:schemeClr>
              </a:solidFill>
            </a:endParaRPr>
          </a:p>
        </p:txBody>
      </p:sp>
      <p:sp>
        <p:nvSpPr>
          <p:cNvPr id="5" name="Content Placeholder 3"/>
          <p:cNvSpPr txBox="1">
            <a:spLocks/>
          </p:cNvSpPr>
          <p:nvPr/>
        </p:nvSpPr>
        <p:spPr>
          <a:xfrm>
            <a:off x="685800" y="1142091"/>
            <a:ext cx="4114800" cy="4401205"/>
          </a:xfrm>
          <a:prstGeom prst="rect">
            <a:avLst/>
          </a:prstGeom>
        </p:spPr>
        <p:txBody>
          <a:bodyPr vert="horz" lIns="0" tIns="0" rIns="0" bIns="0" rtlCol="0">
            <a:spAutoFit/>
          </a:bodyPr>
          <a:lstStyle>
            <a:lvl1pPr marL="347914" indent="-347914"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1pPr>
            <a:lvl2pPr marL="673338" indent="-339976"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2pPr>
            <a:lvl3pPr marL="961722" indent="-302936" algn="l" defTabSz="914363" rtl="0" eaLnBrk="1" latinLnBrk="0" hangingPunct="1">
              <a:lnSpc>
                <a:spcPct val="90000"/>
              </a:lnSpc>
              <a:spcBef>
                <a:spcPct val="20000"/>
              </a:spcBef>
              <a:buFontTx/>
              <a:buBlip>
                <a:blip r:embed="rId4"/>
              </a:buBlip>
              <a:defRPr sz="2000" kern="1200">
                <a:solidFill>
                  <a:schemeClr val="tx1"/>
                </a:solidFill>
                <a:latin typeface="+mn-lt"/>
                <a:ea typeface="+mn-ea"/>
                <a:cs typeface="+mn-cs"/>
              </a:defRPr>
            </a:lvl3pPr>
            <a:lvl4pPr marL="1227618" indent="-265896" algn="l" defTabSz="914363" rtl="0" eaLnBrk="1" latinLnBrk="0" hangingPunct="1">
              <a:lnSpc>
                <a:spcPct val="90000"/>
              </a:lnSpc>
              <a:spcBef>
                <a:spcPct val="20000"/>
              </a:spcBef>
              <a:buFontTx/>
              <a:buBlip>
                <a:blip r:embed="rId4"/>
              </a:buBlip>
              <a:defRPr sz="1800" kern="1200">
                <a:solidFill>
                  <a:schemeClr val="tx1"/>
                </a:solidFill>
                <a:latin typeface="+mn-lt"/>
                <a:ea typeface="+mn-ea"/>
                <a:cs typeface="+mn-cs"/>
              </a:defRPr>
            </a:lvl4pPr>
            <a:lvl5pPr marL="1516002" indent="-273833" algn="l" defTabSz="914363" rtl="0" eaLnBrk="1" latinLnBrk="0" hangingPunct="1">
              <a:lnSpc>
                <a:spcPct val="90000"/>
              </a:lnSpc>
              <a:spcBef>
                <a:spcPct val="20000"/>
              </a:spcBef>
              <a:buFontTx/>
              <a:buBlip>
                <a:blip r:embed="rId4"/>
              </a:buBlip>
              <a:defRPr sz="18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Tx/>
              <a:buNone/>
            </a:pPr>
            <a:r>
              <a:rPr lang="en-US" sz="1100" dirty="0" smtClean="0"/>
              <a:t>Clermont College Testing Services partners with the following </a:t>
            </a:r>
            <a:br>
              <a:rPr lang="en-US" sz="1100" dirty="0" smtClean="0"/>
            </a:br>
            <a:r>
              <a:rPr lang="en-US" sz="1100" dirty="0" smtClean="0"/>
              <a:t>on-campus offices to provide a variety of services to students:</a:t>
            </a:r>
            <a:br>
              <a:rPr lang="en-US" sz="1100" dirty="0" smtClean="0"/>
            </a:br>
            <a:endParaRPr lang="en-US" sz="1100" dirty="0" smtClean="0"/>
          </a:p>
          <a:p>
            <a:pPr>
              <a:buFont typeface="Arial" panose="020B0604020202020204" pitchFamily="34" charset="0"/>
              <a:buChar char="•"/>
            </a:pPr>
            <a:r>
              <a:rPr lang="en-US" sz="1100" b="1" dirty="0"/>
              <a:t>O</a:t>
            </a:r>
            <a:r>
              <a:rPr lang="en-US" sz="1100" b="1" dirty="0" smtClean="0"/>
              <a:t>ffice of Accessibility Resources </a:t>
            </a:r>
            <a:r>
              <a:rPr lang="en-US" sz="1100" dirty="0" smtClean="0"/>
              <a:t>by providing proctoring services to all students who receive testing accommodations. </a:t>
            </a:r>
            <a:br>
              <a:rPr lang="en-US" sz="1100" dirty="0" smtClean="0"/>
            </a:br>
            <a:endParaRPr lang="en-US" sz="1100" dirty="0" smtClean="0"/>
          </a:p>
          <a:p>
            <a:pPr>
              <a:buFont typeface="Arial" panose="020B0604020202020204" pitchFamily="34" charset="0"/>
              <a:buChar char="•"/>
            </a:pPr>
            <a:r>
              <a:rPr lang="en-US" sz="1100" dirty="0" smtClean="0"/>
              <a:t>Offices of </a:t>
            </a:r>
            <a:r>
              <a:rPr lang="en-US" sz="1100" b="1" dirty="0" smtClean="0"/>
              <a:t>Recruitment, Academic Advising</a:t>
            </a:r>
            <a:r>
              <a:rPr lang="en-US" sz="1100" dirty="0" smtClean="0"/>
              <a:t> and </a:t>
            </a:r>
            <a:r>
              <a:rPr lang="en-US" sz="1100" b="1" dirty="0" err="1" smtClean="0"/>
              <a:t>OneStop</a:t>
            </a:r>
            <a:r>
              <a:rPr lang="en-US" sz="1100" dirty="0" smtClean="0"/>
              <a:t> by providing placement testing to incoming students prior to advising and registration.</a:t>
            </a:r>
            <a:br>
              <a:rPr lang="en-US" sz="1100" dirty="0" smtClean="0"/>
            </a:br>
            <a:endParaRPr lang="en-US" sz="1100" dirty="0" smtClean="0"/>
          </a:p>
          <a:p>
            <a:pPr>
              <a:buFont typeface="Arial" panose="020B0604020202020204" pitchFamily="34" charset="0"/>
              <a:buChar char="•"/>
            </a:pPr>
            <a:r>
              <a:rPr lang="en-US" sz="1100" b="1" dirty="0" smtClean="0"/>
              <a:t>Academic Program Departments </a:t>
            </a:r>
            <a:r>
              <a:rPr lang="en-US" sz="1100" dirty="0" smtClean="0"/>
              <a:t>by providing admissions, exit and certification exams for academic program initiatives.</a:t>
            </a:r>
            <a:br>
              <a:rPr lang="en-US" sz="1100" dirty="0" smtClean="0"/>
            </a:br>
            <a:endParaRPr lang="en-US" sz="1100" dirty="0" smtClean="0"/>
          </a:p>
          <a:p>
            <a:pPr>
              <a:buFont typeface="Arial" panose="020B0604020202020204" pitchFamily="34" charset="0"/>
              <a:buChar char="•"/>
            </a:pPr>
            <a:r>
              <a:rPr lang="en-US" sz="1100" b="1" dirty="0" smtClean="0"/>
              <a:t>College Credit Plus Program </a:t>
            </a:r>
            <a:r>
              <a:rPr lang="en-US" sz="1100" dirty="0" smtClean="0"/>
              <a:t>by proctoring admissions testing to high school students as part of the application process.</a:t>
            </a:r>
            <a:br>
              <a:rPr lang="en-US" sz="1100" dirty="0" smtClean="0"/>
            </a:br>
            <a:endParaRPr lang="en-US" sz="1100" dirty="0" smtClean="0"/>
          </a:p>
          <a:p>
            <a:pPr>
              <a:buFont typeface="Arial" panose="020B0604020202020204" pitchFamily="34" charset="0"/>
              <a:buChar char="•"/>
            </a:pPr>
            <a:r>
              <a:rPr lang="en-US" sz="1100" b="1" dirty="0" smtClean="0"/>
              <a:t>College Success Program </a:t>
            </a:r>
            <a:r>
              <a:rPr lang="en-US" sz="1100" dirty="0" smtClean="0"/>
              <a:t>through initial identification of program participants.</a:t>
            </a:r>
            <a:br>
              <a:rPr lang="en-US" sz="1100" dirty="0" smtClean="0"/>
            </a:br>
            <a:endParaRPr lang="en-US" sz="1100" dirty="0" smtClean="0"/>
          </a:p>
          <a:p>
            <a:pPr>
              <a:buFont typeface="Arial" panose="020B0604020202020204" pitchFamily="34" charset="0"/>
              <a:buChar char="•"/>
            </a:pPr>
            <a:r>
              <a:rPr lang="en-US" sz="1100" b="1" dirty="0" smtClean="0"/>
              <a:t>Information Technology </a:t>
            </a:r>
            <a:r>
              <a:rPr lang="en-US" sz="1100" dirty="0" smtClean="0"/>
              <a:t>department to implement new testing initiatives that require additional software and network capabilities.</a:t>
            </a:r>
          </a:p>
          <a:p>
            <a:pPr>
              <a:buFont typeface="Arial" panose="020B0604020202020204" pitchFamily="34" charset="0"/>
              <a:buChar char="•"/>
            </a:pPr>
            <a:endParaRPr lang="en-US" sz="1100" dirty="0" smtClean="0"/>
          </a:p>
          <a:p>
            <a:pPr>
              <a:buFont typeface="Arial" panose="020B0604020202020204" pitchFamily="34" charset="0"/>
              <a:buChar char="•"/>
            </a:pPr>
            <a:endParaRPr lang="en-US" sz="1200" dirty="0"/>
          </a:p>
        </p:txBody>
      </p:sp>
      <p:sp>
        <p:nvSpPr>
          <p:cNvPr id="6" name="Content Placeholder 3"/>
          <p:cNvSpPr txBox="1">
            <a:spLocks/>
          </p:cNvSpPr>
          <p:nvPr/>
        </p:nvSpPr>
        <p:spPr>
          <a:xfrm>
            <a:off x="5404268" y="3013249"/>
            <a:ext cx="3215712" cy="2911566"/>
          </a:xfrm>
          <a:prstGeom prst="rect">
            <a:avLst/>
          </a:prstGeom>
        </p:spPr>
        <p:txBody>
          <a:bodyPr vert="horz" wrap="square" lIns="0" tIns="0" rIns="0" bIns="0" rtlCol="0">
            <a:spAutoFit/>
          </a:bodyPr>
          <a:lstStyle>
            <a:lvl1pPr marL="347914" indent="-347914"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1pPr>
            <a:lvl2pPr marL="673338" indent="-339976"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2pPr>
            <a:lvl3pPr marL="961722" indent="-302936" algn="l" defTabSz="914363" rtl="0" eaLnBrk="1" latinLnBrk="0" hangingPunct="1">
              <a:lnSpc>
                <a:spcPct val="90000"/>
              </a:lnSpc>
              <a:spcBef>
                <a:spcPct val="20000"/>
              </a:spcBef>
              <a:buFontTx/>
              <a:buBlip>
                <a:blip r:embed="rId4"/>
              </a:buBlip>
              <a:defRPr sz="2000" kern="1200">
                <a:solidFill>
                  <a:schemeClr val="tx1"/>
                </a:solidFill>
                <a:latin typeface="+mn-lt"/>
                <a:ea typeface="+mn-ea"/>
                <a:cs typeface="+mn-cs"/>
              </a:defRPr>
            </a:lvl3pPr>
            <a:lvl4pPr marL="1227618" indent="-265896" algn="l" defTabSz="914363" rtl="0" eaLnBrk="1" latinLnBrk="0" hangingPunct="1">
              <a:lnSpc>
                <a:spcPct val="90000"/>
              </a:lnSpc>
              <a:spcBef>
                <a:spcPct val="20000"/>
              </a:spcBef>
              <a:buFontTx/>
              <a:buBlip>
                <a:blip r:embed="rId4"/>
              </a:buBlip>
              <a:defRPr sz="1800" kern="1200">
                <a:solidFill>
                  <a:schemeClr val="tx1"/>
                </a:solidFill>
                <a:latin typeface="+mn-lt"/>
                <a:ea typeface="+mn-ea"/>
                <a:cs typeface="+mn-cs"/>
              </a:defRPr>
            </a:lvl4pPr>
            <a:lvl5pPr marL="1516002" indent="-273833" algn="l" defTabSz="914363" rtl="0" eaLnBrk="1" latinLnBrk="0" hangingPunct="1">
              <a:lnSpc>
                <a:spcPct val="90000"/>
              </a:lnSpc>
              <a:spcBef>
                <a:spcPct val="20000"/>
              </a:spcBef>
              <a:buFontTx/>
              <a:buBlip>
                <a:blip r:embed="rId4"/>
              </a:buBlip>
              <a:defRPr sz="18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r">
              <a:buFontTx/>
              <a:buNone/>
            </a:pPr>
            <a:r>
              <a:rPr lang="en-US" sz="1100" dirty="0" smtClean="0"/>
              <a:t>Clermont College Testing Services also offers services to the community by providing:</a:t>
            </a:r>
            <a:br>
              <a:rPr lang="en-US" sz="1100" dirty="0" smtClean="0"/>
            </a:br>
            <a:endParaRPr lang="en-US" sz="1100" dirty="0"/>
          </a:p>
          <a:p>
            <a:pPr algn="r">
              <a:buFont typeface="Arial" panose="020B0604020202020204" pitchFamily="34" charset="0"/>
              <a:buChar char="•"/>
            </a:pPr>
            <a:r>
              <a:rPr lang="en-US" sz="1100" dirty="0" smtClean="0"/>
              <a:t>PearsonVue exams which include GED, CISCO, CompTIA, Ohio Educators Assessment and much more.</a:t>
            </a:r>
            <a:br>
              <a:rPr lang="en-US" sz="1100" dirty="0" smtClean="0"/>
            </a:br>
            <a:endParaRPr lang="en-US" sz="1100" dirty="0" smtClean="0"/>
          </a:p>
          <a:p>
            <a:pPr algn="r">
              <a:buFont typeface="Arial" panose="020B0604020202020204" pitchFamily="34" charset="0"/>
              <a:buChar char="•"/>
            </a:pPr>
            <a:r>
              <a:rPr lang="en-US" sz="1100" dirty="0" smtClean="0"/>
              <a:t>Exams for college-credit including the College Level Examination Program (CLEP) and Prometric DANTES (DSST).</a:t>
            </a:r>
            <a:br>
              <a:rPr lang="en-US" sz="1100" dirty="0" smtClean="0"/>
            </a:br>
            <a:endParaRPr lang="en-US" sz="1100" dirty="0" smtClean="0"/>
          </a:p>
          <a:p>
            <a:pPr algn="r">
              <a:buFont typeface="Arial" panose="020B0604020202020204" pitchFamily="34" charset="0"/>
              <a:buChar char="•"/>
            </a:pPr>
            <a:r>
              <a:rPr lang="en-US" sz="1100" dirty="0" smtClean="0"/>
              <a:t>Proctoring services for students in online courses either through the University of Cincinnati or outside the University.</a:t>
            </a:r>
            <a:br>
              <a:rPr lang="en-US" sz="1100" dirty="0" smtClean="0"/>
            </a:br>
            <a:endParaRPr lang="en-US" sz="1100" dirty="0" smtClean="0"/>
          </a:p>
          <a:p>
            <a:pPr algn="r">
              <a:buFont typeface="Arial" panose="020B0604020202020204" pitchFamily="34" charset="0"/>
              <a:buChar char="•"/>
            </a:pPr>
            <a:r>
              <a:rPr lang="en-US" sz="1100" dirty="0" smtClean="0"/>
              <a:t>Quiet testing space for students needing accommodations on any of the tests above.</a:t>
            </a:r>
            <a:endParaRPr lang="en-US" sz="1100" dirty="0"/>
          </a:p>
          <a:p>
            <a:pPr>
              <a:buFont typeface="Arial" panose="020B0604020202020204" pitchFamily="34" charset="0"/>
              <a:buChar char="•"/>
            </a:pPr>
            <a:endParaRPr lang="en-US" sz="1100" dirty="0"/>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28980" y="353316"/>
            <a:ext cx="1605420" cy="2140560"/>
          </a:xfrm>
          <a:prstGeom prst="rect">
            <a:avLst/>
          </a:prstGeom>
        </p:spPr>
      </p:pic>
    </p:spTree>
    <p:extLst>
      <p:ext uri="{BB962C8B-B14F-4D97-AF65-F5344CB8AC3E}">
        <p14:creationId xmlns:p14="http://schemas.microsoft.com/office/powerpoint/2010/main" val="292242594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normAutofit fontScale="90000"/>
          </a:bodyPr>
          <a:lstStyle/>
          <a:p>
            <a:r>
              <a:rPr lang="en-US" sz="3600" dirty="0" smtClean="0"/>
              <a:t>highlights</a:t>
            </a:r>
            <a:endParaRPr lang="en-US" sz="3600" dirty="0"/>
          </a:p>
        </p:txBody>
      </p:sp>
      <p:sp>
        <p:nvSpPr>
          <p:cNvPr id="3" name="Text Placeholder 2"/>
          <p:cNvSpPr>
            <a:spLocks noGrp="1"/>
          </p:cNvSpPr>
          <p:nvPr>
            <p:ph type="body" sz="quarter" idx="10"/>
          </p:nvPr>
        </p:nvSpPr>
        <p:spPr>
          <a:xfrm>
            <a:off x="609600" y="914400"/>
            <a:ext cx="8382000" cy="4876800"/>
          </a:xfrm>
        </p:spPr>
        <p:txBody>
          <a:bodyPr>
            <a:normAutofit/>
          </a:bodyPr>
          <a:lstStyle/>
          <a:p>
            <a:pPr marL="746125" indent="-342900">
              <a:buFont typeface="Arial" panose="020B0604020202020204" pitchFamily="34" charset="0"/>
              <a:buChar char="•"/>
            </a:pPr>
            <a:r>
              <a:rPr lang="en-US" sz="1800" dirty="0" smtClean="0"/>
              <a:t>Administered/Proctored 1290 exams.</a:t>
            </a:r>
          </a:p>
          <a:p>
            <a:pPr marL="746125" indent="-342900">
              <a:buFont typeface="Arial" panose="020B0604020202020204" pitchFamily="34" charset="0"/>
              <a:buChar char="•"/>
            </a:pPr>
            <a:r>
              <a:rPr lang="en-US" sz="1800" dirty="0" smtClean="0"/>
              <a:t>Generated </a:t>
            </a:r>
            <a:r>
              <a:rPr lang="en-US" sz="1800" dirty="0"/>
              <a:t>revenue of </a:t>
            </a:r>
            <a:r>
              <a:rPr lang="en-US" sz="1800" b="1" dirty="0" smtClean="0"/>
              <a:t>$3,956.15</a:t>
            </a:r>
            <a:r>
              <a:rPr lang="en-US" sz="1800" dirty="0" smtClean="0"/>
              <a:t>.</a:t>
            </a:r>
          </a:p>
          <a:p>
            <a:pPr marL="746125" indent="-342900">
              <a:buFont typeface="Arial" panose="020B0604020202020204" pitchFamily="34" charset="0"/>
              <a:buChar char="•"/>
            </a:pPr>
            <a:r>
              <a:rPr lang="en-US" sz="1800" dirty="0" smtClean="0"/>
              <a:t>Proctored </a:t>
            </a:r>
            <a:r>
              <a:rPr lang="en-US" sz="1800" b="1" dirty="0" smtClean="0"/>
              <a:t>338</a:t>
            </a:r>
            <a:r>
              <a:rPr lang="en-US" sz="1800" dirty="0" smtClean="0"/>
              <a:t> tests for students registered with Accessibility Resources.</a:t>
            </a:r>
          </a:p>
          <a:p>
            <a:pPr marL="746125" indent="-342900">
              <a:buFont typeface="Arial" panose="020B0604020202020204" pitchFamily="34" charset="0"/>
              <a:buChar char="•"/>
            </a:pPr>
            <a:r>
              <a:rPr lang="en-US" sz="1800" dirty="0" smtClean="0"/>
              <a:t>Presented at Ohio Ahead Regional conference, NCTA National Conference &amp; KATAC regional conference:</a:t>
            </a:r>
          </a:p>
          <a:p>
            <a:pPr marL="1263650" lvl="1" indent="-342900">
              <a:buFont typeface="Arial" panose="020B0604020202020204" pitchFamily="34" charset="0"/>
              <a:buChar char="•"/>
            </a:pPr>
            <a:r>
              <a:rPr lang="en-US" i="1" dirty="0" smtClean="0"/>
              <a:t>How to Re-Imagine Testing Services (Julie Eagen &amp; Brandon Woo)</a:t>
            </a:r>
          </a:p>
          <a:p>
            <a:pPr marL="746125" indent="-342900">
              <a:buFont typeface="Arial" panose="020B0604020202020204" pitchFamily="34" charset="0"/>
              <a:buChar char="•"/>
            </a:pPr>
            <a:r>
              <a:rPr lang="en-US" sz="1800" dirty="0" smtClean="0"/>
              <a:t>Became NCTA certified Test Center.</a:t>
            </a:r>
          </a:p>
          <a:p>
            <a:pPr marL="746125" indent="-342900">
              <a:buFont typeface="Arial" panose="020B0604020202020204" pitchFamily="34" charset="0"/>
              <a:buChar char="•"/>
            </a:pPr>
            <a:r>
              <a:rPr lang="en-US" sz="1800" dirty="0" smtClean="0"/>
              <a:t>Offered 33 online English Placement testing sessions.</a:t>
            </a:r>
          </a:p>
          <a:p>
            <a:pPr marL="746125" indent="-342900">
              <a:buFont typeface="Arial" panose="020B0604020202020204" pitchFamily="34" charset="0"/>
              <a:buChar char="•"/>
            </a:pPr>
            <a:r>
              <a:rPr lang="en-US" sz="1800" dirty="0" smtClean="0"/>
              <a:t>Became ACCUPLACER certified to provide reading exams to College Credit Plus Applicants.</a:t>
            </a:r>
            <a:endParaRPr lang="en-US" sz="1800" dirty="0"/>
          </a:p>
          <a:p>
            <a:pPr marL="746125" indent="-342900">
              <a:buFont typeface="Arial" panose="020B0604020202020204" pitchFamily="34" charset="0"/>
              <a:buChar char="•"/>
            </a:pPr>
            <a:r>
              <a:rPr lang="en-US" sz="1800" dirty="0" smtClean="0"/>
              <a:t>Managed all Experience UC Clermont (new student orientation) sessions.</a:t>
            </a:r>
          </a:p>
          <a:p>
            <a:pPr marL="920750" lvl="1" indent="0">
              <a:buNone/>
            </a:pPr>
            <a:endParaRPr lang="en-US" sz="1300" dirty="0"/>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smtClean="0"/>
          </a:p>
          <a:p>
            <a:pPr marL="517525" lvl="1" indent="0">
              <a:buNone/>
            </a:pPr>
            <a:endParaRPr lang="en-US" sz="2100" dirty="0"/>
          </a:p>
        </p:txBody>
      </p:sp>
    </p:spTree>
    <p:extLst>
      <p:ext uri="{BB962C8B-B14F-4D97-AF65-F5344CB8AC3E}">
        <p14:creationId xmlns:p14="http://schemas.microsoft.com/office/powerpoint/2010/main" val="194487442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43198"/>
          </a:xfrm>
        </p:spPr>
        <p:txBody>
          <a:bodyPr>
            <a:normAutofit fontScale="90000"/>
          </a:bodyPr>
          <a:lstStyle/>
          <a:p>
            <a:r>
              <a:rPr lang="en-US" sz="3200" dirty="0" smtClean="0"/>
              <a:t>summary</a:t>
            </a:r>
            <a:endParaRPr lang="en-US" sz="3200" dirty="0"/>
          </a:p>
        </p:txBody>
      </p:sp>
      <p:sp>
        <p:nvSpPr>
          <p:cNvPr id="4" name="TextBox 3"/>
          <p:cNvSpPr txBox="1"/>
          <p:nvPr/>
        </p:nvSpPr>
        <p:spPr>
          <a:xfrm>
            <a:off x="457200" y="990600"/>
            <a:ext cx="8382000" cy="3847207"/>
          </a:xfrm>
          <a:prstGeom prst="rect">
            <a:avLst/>
          </a:prstGeom>
          <a:noFill/>
        </p:spPr>
        <p:txBody>
          <a:bodyPr wrap="square" rtlCol="0">
            <a:spAutoFit/>
          </a:bodyPr>
          <a:lstStyle/>
          <a:p>
            <a:r>
              <a:rPr lang="en-US" sz="2000" b="1" dirty="0" smtClean="0">
                <a:solidFill>
                  <a:schemeClr val="accent1">
                    <a:lumMod val="75000"/>
                  </a:schemeClr>
                </a:solidFill>
              </a:rPr>
              <a:t>Test Offerings</a:t>
            </a:r>
            <a:endParaRPr lang="en-US" sz="2000" dirty="0" smtClean="0">
              <a:solidFill>
                <a:schemeClr val="accent1">
                  <a:lumMod val="75000"/>
                </a:schemeClr>
              </a:solidFill>
            </a:endParaRPr>
          </a:p>
          <a:p>
            <a:pPr marL="285750" indent="-285750">
              <a:buFont typeface="Arial" panose="020B0604020202020204" pitchFamily="34" charset="0"/>
              <a:buChar char="•"/>
            </a:pPr>
            <a:r>
              <a:rPr lang="en-US" sz="1200" dirty="0" smtClean="0"/>
              <a:t>ACCUPLACER Reading assessment for College Credit Plus program</a:t>
            </a:r>
          </a:p>
          <a:p>
            <a:pPr marL="285750" indent="-285750">
              <a:buFont typeface="Arial" panose="020B0604020202020204" pitchFamily="34" charset="0"/>
              <a:buChar char="•"/>
            </a:pPr>
            <a:r>
              <a:rPr lang="en-US" sz="1200" dirty="0" smtClean="0"/>
              <a:t>ATI </a:t>
            </a:r>
            <a:r>
              <a:rPr lang="en-US" sz="1200" dirty="0"/>
              <a:t>TEAS V – Physical Therapist </a:t>
            </a:r>
            <a:r>
              <a:rPr lang="en-US" sz="1200" dirty="0" smtClean="0"/>
              <a:t>Assisting</a:t>
            </a:r>
          </a:p>
          <a:p>
            <a:pPr marL="285750" indent="-285750">
              <a:buFont typeface="Arial" panose="020B0604020202020204" pitchFamily="34" charset="0"/>
              <a:buChar char="•"/>
            </a:pPr>
            <a:r>
              <a:rPr lang="en-US" sz="1200" dirty="0" err="1" smtClean="0"/>
              <a:t>Certiport</a:t>
            </a:r>
            <a:endParaRPr lang="en-US" sz="1200" dirty="0" smtClean="0"/>
          </a:p>
          <a:p>
            <a:pPr marL="285750" indent="-285750">
              <a:buFont typeface="Arial" panose="020B0604020202020204" pitchFamily="34" charset="0"/>
              <a:buChar char="•"/>
            </a:pPr>
            <a:r>
              <a:rPr lang="en-US" sz="1200" dirty="0"/>
              <a:t>College Level Examination Program (CLEP</a:t>
            </a:r>
            <a:r>
              <a:rPr lang="en-US" sz="1200" dirty="0" smtClean="0"/>
              <a:t>)</a:t>
            </a:r>
          </a:p>
          <a:p>
            <a:pPr marL="285750" indent="-285750">
              <a:buFont typeface="Arial" panose="020B0604020202020204" pitchFamily="34" charset="0"/>
              <a:buChar char="•"/>
            </a:pPr>
            <a:r>
              <a:rPr lang="en-US" sz="1200" dirty="0"/>
              <a:t>Evolve HESI – Medical </a:t>
            </a:r>
            <a:r>
              <a:rPr lang="en-US" sz="1200" dirty="0" smtClean="0"/>
              <a:t>Assisting</a:t>
            </a:r>
          </a:p>
          <a:p>
            <a:pPr marL="285750" indent="-285750">
              <a:buFont typeface="Arial" panose="020B0604020202020204" pitchFamily="34" charset="0"/>
              <a:buChar char="•"/>
            </a:pPr>
            <a:r>
              <a:rPr lang="en-US" sz="1200" dirty="0" smtClean="0"/>
              <a:t>National </a:t>
            </a:r>
            <a:r>
              <a:rPr lang="en-US" sz="1200" dirty="0"/>
              <a:t>Board of Surgical Technology and Surgical Assisting Certification </a:t>
            </a:r>
            <a:r>
              <a:rPr lang="en-US" sz="1200" dirty="0" smtClean="0"/>
              <a:t>Exams</a:t>
            </a:r>
          </a:p>
          <a:p>
            <a:pPr marL="285750" indent="-285750">
              <a:buFont typeface="Arial" panose="020B0604020202020204" pitchFamily="34" charset="0"/>
              <a:buChar char="•"/>
            </a:pPr>
            <a:r>
              <a:rPr lang="en-US" sz="1200" dirty="0" smtClean="0"/>
              <a:t>PearsonVue</a:t>
            </a:r>
          </a:p>
          <a:p>
            <a:pPr marL="285750" indent="-285750">
              <a:buFont typeface="Arial" panose="020B0604020202020204" pitchFamily="34" charset="0"/>
              <a:buChar char="•"/>
            </a:pPr>
            <a:r>
              <a:rPr lang="en-US" sz="1200" dirty="0"/>
              <a:t>Prometric - DANTES (DSST</a:t>
            </a:r>
            <a:r>
              <a:rPr lang="en-US" sz="1200" dirty="0" smtClean="0"/>
              <a:t>)</a:t>
            </a:r>
          </a:p>
          <a:p>
            <a:pPr marL="285750" indent="-285750">
              <a:buFont typeface="Arial" panose="020B0604020202020204" pitchFamily="34" charset="0"/>
              <a:buChar char="•"/>
            </a:pPr>
            <a:r>
              <a:rPr lang="en-US" sz="1200" dirty="0" err="1" smtClean="0"/>
              <a:t>Questar</a:t>
            </a:r>
            <a:r>
              <a:rPr lang="en-US" sz="1200" dirty="0" smtClean="0"/>
              <a:t> </a:t>
            </a:r>
            <a:r>
              <a:rPr lang="en-US" sz="1200" dirty="0"/>
              <a:t>Assessment Inc., Degrees of Reading Power</a:t>
            </a:r>
          </a:p>
          <a:p>
            <a:pPr marL="285750" indent="-285750">
              <a:buFont typeface="Arial" panose="020B0604020202020204" pitchFamily="34" charset="0"/>
              <a:buChar char="•"/>
            </a:pPr>
            <a:r>
              <a:rPr lang="en-US" sz="1200" dirty="0"/>
              <a:t>TypingMaster </a:t>
            </a:r>
          </a:p>
          <a:p>
            <a:pPr marL="285750" indent="-285750">
              <a:buFont typeface="Arial" panose="020B0604020202020204" pitchFamily="34" charset="0"/>
              <a:buChar char="•"/>
            </a:pPr>
            <a:r>
              <a:rPr lang="en-US" sz="1200" dirty="0"/>
              <a:t>University of Cincinnati English and Math Placement </a:t>
            </a:r>
            <a:r>
              <a:rPr lang="en-US" sz="1200" dirty="0" smtClean="0"/>
              <a:t>Exams</a:t>
            </a:r>
          </a:p>
          <a:p>
            <a:pPr marL="285750" indent="-285750">
              <a:buFont typeface="Arial" panose="020B0604020202020204" pitchFamily="34" charset="0"/>
              <a:buChar char="•"/>
            </a:pPr>
            <a:r>
              <a:rPr lang="en-US" sz="1200" dirty="0" smtClean="0"/>
              <a:t>WebCAPE </a:t>
            </a:r>
            <a:r>
              <a:rPr lang="en-US" sz="1200" dirty="0"/>
              <a:t>Foreign Language Placement </a:t>
            </a:r>
            <a:r>
              <a:rPr lang="en-US" sz="1200" dirty="0" smtClean="0"/>
              <a:t>Test</a:t>
            </a:r>
          </a:p>
          <a:p>
            <a:pPr marL="285750" indent="-285750">
              <a:buFont typeface="Arial" panose="020B0604020202020204" pitchFamily="34" charset="0"/>
              <a:buChar char="•"/>
            </a:pPr>
            <a:endParaRPr lang="en-US" dirty="0"/>
          </a:p>
          <a:p>
            <a:r>
              <a:rPr lang="en-US" sz="2000" b="1" dirty="0" smtClean="0">
                <a:solidFill>
                  <a:schemeClr val="accent1">
                    <a:lumMod val="75000"/>
                  </a:schemeClr>
                </a:solidFill>
              </a:rPr>
              <a:t>Proctoring Services</a:t>
            </a:r>
          </a:p>
          <a:p>
            <a:pPr marL="342900" indent="-342900">
              <a:buFont typeface="Arial" panose="020B0604020202020204" pitchFamily="34" charset="0"/>
              <a:buChar char="•"/>
            </a:pPr>
            <a:r>
              <a:rPr lang="en-US" sz="1200" dirty="0" smtClean="0"/>
              <a:t>Students registered with Disability Services</a:t>
            </a:r>
          </a:p>
          <a:p>
            <a:pPr marL="342900" indent="-342900">
              <a:buFont typeface="Arial" panose="020B0604020202020204" pitchFamily="34" charset="0"/>
              <a:buChar char="•"/>
            </a:pPr>
            <a:r>
              <a:rPr lang="en-US" sz="1200" dirty="0" smtClean="0"/>
              <a:t>Students in online courses within the UC system and outside the UC System</a:t>
            </a:r>
          </a:p>
          <a:p>
            <a:pPr marL="285750" indent="-285750">
              <a:buFont typeface="Arial" panose="020B0604020202020204" pitchFamily="34" charset="0"/>
              <a:buChar char="•"/>
            </a:pPr>
            <a:endParaRPr lang="en-US" dirty="0"/>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2857903"/>
            <a:ext cx="1238250" cy="742950"/>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2800" y="990600"/>
            <a:ext cx="1249752" cy="702597"/>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5200" y="4380243"/>
            <a:ext cx="1238250" cy="619125"/>
          </a:xfrm>
          <a:prstGeom prst="rect">
            <a:avLst/>
          </a:prstGeom>
        </p:spPr>
      </p:pic>
    </p:spTree>
    <p:extLst>
      <p:ext uri="{BB962C8B-B14F-4D97-AF65-F5344CB8AC3E}">
        <p14:creationId xmlns:p14="http://schemas.microsoft.com/office/powerpoint/2010/main" val="21675115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2017-2018</a:t>
            </a:r>
            <a:endParaRPr lang="en-US" dirty="0"/>
          </a:p>
        </p:txBody>
      </p:sp>
      <p:sp>
        <p:nvSpPr>
          <p:cNvPr id="3" name="Content Placeholder 2"/>
          <p:cNvSpPr>
            <a:spLocks noGrp="1"/>
          </p:cNvSpPr>
          <p:nvPr>
            <p:ph idx="1"/>
          </p:nvPr>
        </p:nvSpPr>
        <p:spPr>
          <a:xfrm>
            <a:off x="838200" y="1752600"/>
            <a:ext cx="7290055" cy="4023360"/>
          </a:xfrm>
        </p:spPr>
        <p:txBody>
          <a:bodyPr/>
          <a:lstStyle/>
          <a:p>
            <a:pPr>
              <a:buFont typeface="Arial" panose="020B0604020202020204" pitchFamily="34" charset="0"/>
              <a:buChar char="•"/>
            </a:pPr>
            <a:r>
              <a:rPr lang="en-US" dirty="0" smtClean="0"/>
              <a:t>Increase revenue specific to Distance Learning proctoring.  Reach out to faculty teaching online courses through UC.</a:t>
            </a:r>
          </a:p>
          <a:p>
            <a:pPr>
              <a:buFont typeface="Arial" panose="020B0604020202020204" pitchFamily="34" charset="0"/>
              <a:buChar char="•"/>
            </a:pPr>
            <a:r>
              <a:rPr lang="en-US" dirty="0" smtClean="0"/>
              <a:t>Increase percentage of students registered with Accessibility Resources </a:t>
            </a:r>
            <a:r>
              <a:rPr lang="en-US" dirty="0"/>
              <a:t>S</a:t>
            </a:r>
            <a:r>
              <a:rPr lang="en-US" dirty="0" smtClean="0"/>
              <a:t>ervices who utilize Testing Services for test proctoring.  Partner with Accessibility Resources to promote use.</a:t>
            </a:r>
          </a:p>
          <a:p>
            <a:pPr>
              <a:buFont typeface="Arial" panose="020B0604020202020204" pitchFamily="34" charset="0"/>
              <a:buChar char="•"/>
            </a:pPr>
            <a:r>
              <a:rPr lang="en-US" dirty="0" smtClean="0"/>
              <a:t>Develop credit-by-exam (departmental exam) program at UC Clermont.</a:t>
            </a:r>
          </a:p>
          <a:p>
            <a:pPr>
              <a:buFont typeface="Arial" panose="020B0604020202020204" pitchFamily="34" charset="0"/>
              <a:buChar char="•"/>
            </a:pPr>
            <a:r>
              <a:rPr lang="en-US" dirty="0" smtClean="0"/>
              <a:t>Implement admissions outreach to students completing GED in our Testing Center.</a:t>
            </a:r>
          </a:p>
          <a:p>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85407953"/>
      </p:ext>
    </p:extLst>
  </p:cSld>
  <p:clrMapOvr>
    <a:masterClrMapping/>
  </p:clrMapOvr>
  <p:transition>
    <p:fade/>
  </p:transition>
</p:sld>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Light Background Segoe 4-3 template-template_April-17-2007">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F2D80D-E46C-4045-8458-3B3FECFDB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bar design)</Template>
  <TotalTime>721</TotalTime>
  <Words>660</Words>
  <Application>Microsoft Office PowerPoint</Application>
  <PresentationFormat>On-screen Show (4:3)</PresentationFormat>
  <Paragraphs>77</Paragraphs>
  <Slides>6</Slides>
  <Notes>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Courier New</vt:lpstr>
      <vt:lpstr>Rockwell</vt:lpstr>
      <vt:lpstr>Rockwell Condensed</vt:lpstr>
      <vt:lpstr>Wingdings</vt:lpstr>
      <vt:lpstr>Light Background Segoe 4-3 template-template_April-17-2007</vt:lpstr>
      <vt:lpstr>White with Courier font for code slides</vt:lpstr>
      <vt:lpstr>Wood Type</vt:lpstr>
      <vt:lpstr>ANNUAL REPORT  FY 2016-2017</vt:lpstr>
      <vt:lpstr>affordable, accessible, student-centered</vt:lpstr>
      <vt:lpstr>partnerships, community outreach</vt:lpstr>
      <vt:lpstr>highlights</vt:lpstr>
      <vt:lpstr>summary</vt:lpstr>
      <vt:lpstr>Goals 2017-2018</vt:lpstr>
    </vt:vector>
  </TitlesOfParts>
  <Company>University of Cincinnati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REPORT 2014-2015</dc:title>
  <dc:creator>Julie W Eagen</dc:creator>
  <cp:keywords/>
  <cp:lastModifiedBy>Julie W Eagen</cp:lastModifiedBy>
  <cp:revision>61</cp:revision>
  <cp:lastPrinted>2015-10-13T17:08:17Z</cp:lastPrinted>
  <dcterms:created xsi:type="dcterms:W3CDTF">2015-10-13T14:52:19Z</dcterms:created>
  <dcterms:modified xsi:type="dcterms:W3CDTF">2018-05-17T15:33:44Z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TC102867629990</vt:lpwstr>
  </property>
</Properties>
</file>