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9"/>
  </p:notesMasterIdLst>
  <p:sldIdLst>
    <p:sldId id="257" r:id="rId4"/>
    <p:sldId id="258" r:id="rId5"/>
    <p:sldId id="259" r:id="rId6"/>
    <p:sldId id="260" r:id="rId7"/>
    <p:sldId id="261" r:id="rId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varScale="1">
        <p:scale>
          <a:sx n="114" d="100"/>
          <a:sy n="114" d="100"/>
        </p:scale>
        <p:origin x="72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D499C1BB-0018-4F91-BF83-7408753661FD}" type="datetimeFigureOut">
              <a:rPr lang="en-US" smtClean="0"/>
              <a:t>10/14/2015</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F87CD2B5-3E30-4A7D-A75B-223A7BDDAE6F}" type="slidenum">
              <a:rPr lang="en-US" smtClean="0"/>
              <a:t>‹#›</a:t>
            </a:fld>
            <a:endParaRPr lang="en-US"/>
          </a:p>
        </p:txBody>
      </p:sp>
    </p:spTree>
    <p:extLst>
      <p:ext uri="{BB962C8B-B14F-4D97-AF65-F5344CB8AC3E}">
        <p14:creationId xmlns:p14="http://schemas.microsoft.com/office/powerpoint/2010/main" val="2800790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10/14/2015 11:19 AM</a:t>
            </a:fld>
            <a:endParaRPr lang="en-US" dirty="0"/>
          </a:p>
        </p:txBody>
      </p:sp>
      <p:sp>
        <p:nvSpPr>
          <p:cNvPr id="6" name="Footer Placeholder 5"/>
          <p:cNvSpPr>
            <a:spLocks noGrp="1"/>
          </p:cNvSpPr>
          <p:nvPr>
            <p:ph type="ftr" sz="quarter" idx="12"/>
          </p:nvPr>
        </p:nvSpPr>
        <p:spPr>
          <a:xfrm>
            <a:off x="0" y="8839014"/>
            <a:ext cx="6317933" cy="465296"/>
          </a:xfrm>
        </p:spPr>
        <p:txBody>
          <a:bodyPr/>
          <a:lstStyle/>
          <a:p>
            <a:r>
              <a:rPr lang="en-US" sz="500" dirty="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rPr>
            </a:br>
            <a:r>
              <a:rPr lang="en-US" sz="500" dirty="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17932" y="8839014"/>
            <a:ext cx="700368" cy="465296"/>
          </a:xfrm>
        </p:spPr>
        <p:txBody>
          <a:bodyPr/>
          <a:lstStyle/>
          <a:p>
            <a:fld id="{EC87E0CF-87F6-4B58-B8B8-DCAB2DAAF3CA}" type="slidenum">
              <a:rPr lang="en-US" smtClean="0"/>
              <a:pPr/>
              <a:t>1</a:t>
            </a:fld>
            <a:endParaRPr lang="en-US" dirty="0"/>
          </a:p>
        </p:txBody>
      </p:sp>
    </p:spTree>
    <p:extLst>
      <p:ext uri="{BB962C8B-B14F-4D97-AF65-F5344CB8AC3E}">
        <p14:creationId xmlns:p14="http://schemas.microsoft.com/office/powerpoint/2010/main" val="31314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CD2B5-3E30-4A7D-A75B-223A7BDDAE6F}" type="slidenum">
              <a:rPr lang="en-US" smtClean="0"/>
              <a:t>2</a:t>
            </a:fld>
            <a:endParaRPr lang="en-US"/>
          </a:p>
        </p:txBody>
      </p:sp>
    </p:spTree>
    <p:extLst>
      <p:ext uri="{BB962C8B-B14F-4D97-AF65-F5344CB8AC3E}">
        <p14:creationId xmlns:p14="http://schemas.microsoft.com/office/powerpoint/2010/main" val="487827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CD2B5-3E30-4A7D-A75B-223A7BDDAE6F}" type="slidenum">
              <a:rPr lang="en-US" smtClean="0"/>
              <a:t>3</a:t>
            </a:fld>
            <a:endParaRPr lang="en-US"/>
          </a:p>
        </p:txBody>
      </p:sp>
    </p:spTree>
    <p:extLst>
      <p:ext uri="{BB962C8B-B14F-4D97-AF65-F5344CB8AC3E}">
        <p14:creationId xmlns:p14="http://schemas.microsoft.com/office/powerpoint/2010/main" val="238874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CD2B5-3E30-4A7D-A75B-223A7BDDAE6F}" type="slidenum">
              <a:rPr lang="en-US" smtClean="0"/>
              <a:t>4</a:t>
            </a:fld>
            <a:endParaRPr lang="en-US"/>
          </a:p>
        </p:txBody>
      </p:sp>
    </p:spTree>
    <p:extLst>
      <p:ext uri="{BB962C8B-B14F-4D97-AF65-F5344CB8AC3E}">
        <p14:creationId xmlns:p14="http://schemas.microsoft.com/office/powerpoint/2010/main" val="3676338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7CD2B5-3E30-4A7D-A75B-223A7BDDAE6F}" type="slidenum">
              <a:rPr lang="en-US" smtClean="0"/>
              <a:t>5</a:t>
            </a:fld>
            <a:endParaRPr lang="en-US"/>
          </a:p>
        </p:txBody>
      </p:sp>
    </p:spTree>
    <p:extLst>
      <p:ext uri="{BB962C8B-B14F-4D97-AF65-F5344CB8AC3E}">
        <p14:creationId xmlns:p14="http://schemas.microsoft.com/office/powerpoint/2010/main" val="4241637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solidFill>
                  <a:srgbClr val="FFFFFF"/>
                </a:soli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rgbClr val="FFFFFF"/>
              </a:buClr>
              <a:buSzPct val="70000"/>
              <a:buFont typeface="Wingdings" pitchFamily="2" charset="2"/>
              <a:buChar char="l"/>
              <a:defRPr>
                <a:solidFill>
                  <a:srgbClr val="FFFFFF"/>
                </a:solidFill>
              </a:defRPr>
            </a:lvl1pPr>
            <a:lvl2pPr>
              <a:buClr>
                <a:srgbClr val="FFFFFF"/>
              </a:buClr>
              <a:buSzPct val="70000"/>
              <a:buFont typeface="Wingdings" pitchFamily="2" charset="2"/>
              <a:buChar char="l"/>
              <a:defRPr>
                <a:solidFill>
                  <a:srgbClr val="FFFFFF"/>
                </a:solidFill>
              </a:defRPr>
            </a:lvl2pPr>
            <a:lvl3pPr>
              <a:buClr>
                <a:srgbClr val="FFFFFF"/>
              </a:buClr>
              <a:buSzPct val="70000"/>
              <a:buFont typeface="Wingdings" pitchFamily="2" charset="2"/>
              <a:buChar char="l"/>
              <a:defRPr>
                <a:solidFill>
                  <a:srgbClr val="FFFFFF"/>
                </a:solidFill>
              </a:defRPr>
            </a:lvl3pPr>
            <a:lvl4pPr>
              <a:buClr>
                <a:srgbClr val="FFFFFF"/>
              </a:buClr>
              <a:buSzPct val="70000"/>
              <a:buFont typeface="Wingdings" pitchFamily="2" charset="2"/>
              <a:buChar char="l"/>
              <a:defRPr>
                <a:solidFill>
                  <a:srgbClr val="FFFFFF"/>
                </a:solidFill>
              </a:defRPr>
            </a:lvl4pPr>
            <a:lvl5pPr>
              <a:buClr>
                <a:srgbClr val="FFFFFF"/>
              </a:buClr>
              <a:buSzPct val="70000"/>
              <a:buFont typeface="Wingdings" pitchFamily="2" charset="2"/>
              <a:buChar char="l"/>
              <a:defRPr>
                <a:solidFill>
                  <a:srgbClr val="FFFFF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22098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pic>
        <p:nvPicPr>
          <p:cNvPr id="7" name="Picture 25" descr="7-00029_BAK_v03TOP"/>
          <p:cNvPicPr>
            <a:picLocks noChangeAspect="1" noChangeArrowheads="1"/>
          </p:cNvPicPr>
          <p:nvPr userDrawn="1"/>
        </p:nvPicPr>
        <p:blipFill>
          <a:blip r:embed="rId15"/>
          <a:srcRect/>
          <a:stretch>
            <a:fillRect/>
          </a:stretch>
        </p:blipFill>
        <p:spPr bwMode="auto">
          <a:xfrm>
            <a:off x="-15875" y="6007100"/>
            <a:ext cx="9159875" cy="849313"/>
          </a:xfrm>
          <a:prstGeom prst="rect">
            <a:avLst/>
          </a:prstGeom>
          <a:noFill/>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sldNum="0" hdr="0" dt="0"/>
  <p:txStyles>
    <p:titleStyle>
      <a:lvl1pPr algn="l" defTabSz="914363" rtl="0" eaLnBrk="1" latinLnBrk="0" hangingPunct="1">
        <a:lnSpc>
          <a:spcPct val="90000"/>
        </a:lnSpc>
        <a:spcBef>
          <a:spcPct val="0"/>
        </a:spcBef>
        <a:buNone/>
        <a:defRPr lang="en-US" sz="4800" b="0" kern="1200" cap="none" spc="-125" dirty="0" smtClean="0">
          <a:ln w="3175">
            <a:noFill/>
          </a:ln>
          <a:gradFill>
            <a:gsLst>
              <a:gs pos="0">
                <a:srgbClr val="2E59B0"/>
              </a:gs>
              <a:gs pos="49000">
                <a:srgbClr val="161D32"/>
              </a:gs>
              <a:gs pos="100000">
                <a:srgbClr val="000000"/>
              </a:gs>
            </a:gsLst>
            <a:lin ang="5400000" scaled="0"/>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gif"/><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76200" y="6172200"/>
            <a:ext cx="9220200" cy="685800"/>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ctrTitle"/>
          </p:nvPr>
        </p:nvSpPr>
        <p:spPr>
          <a:xfrm>
            <a:off x="4131870" y="5105400"/>
            <a:ext cx="4891481" cy="457200"/>
          </a:xfrm>
        </p:spPr>
        <p:txBody>
          <a:bodyPr/>
          <a:lstStyle/>
          <a:p>
            <a:pPr algn="r"/>
            <a:r>
              <a:rPr lang="en-US" sz="3600" dirty="0" smtClean="0"/>
              <a:t>ANNUAL REPORT </a:t>
            </a:r>
            <a:br>
              <a:rPr lang="en-US" sz="3600" dirty="0" smtClean="0"/>
            </a:br>
            <a:r>
              <a:rPr lang="en-US" sz="3600" dirty="0" smtClean="0"/>
              <a:t>FY 2014-2015</a:t>
            </a:r>
            <a:endParaRPr lang="en-US" sz="3600" dirty="0"/>
          </a:p>
        </p:txBody>
      </p:sp>
      <p:sp>
        <p:nvSpPr>
          <p:cNvPr id="3" name="Subtitle 2"/>
          <p:cNvSpPr>
            <a:spLocks noGrp="1"/>
          </p:cNvSpPr>
          <p:nvPr>
            <p:ph type="subTitle" idx="1"/>
          </p:nvPr>
        </p:nvSpPr>
        <p:spPr>
          <a:xfrm>
            <a:off x="4038600" y="6324600"/>
            <a:ext cx="4984751" cy="457200"/>
          </a:xfrm>
        </p:spPr>
        <p:txBody>
          <a:bodyPr>
            <a:normAutofit lnSpcReduction="10000"/>
          </a:bodyPr>
          <a:lstStyle/>
          <a:p>
            <a:pPr algn="r"/>
            <a:r>
              <a:rPr lang="en-US" sz="2000" dirty="0" smtClean="0"/>
              <a:t>UC Clermont Testing Services</a:t>
            </a:r>
            <a:br>
              <a:rPr lang="en-US" sz="2000" dirty="0" smtClean="0"/>
            </a:br>
            <a:r>
              <a:rPr lang="en-US" sz="1400" dirty="0" smtClean="0"/>
              <a:t>www.ucclermont.edu/students/testing-services</a:t>
            </a:r>
            <a:endParaRPr lang="en-US" sz="14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6283195"/>
            <a:ext cx="1787308" cy="498605"/>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3681" y="228600"/>
            <a:ext cx="8382000" cy="443198"/>
          </a:xfrm>
        </p:spPr>
        <p:txBody>
          <a:bodyPr/>
          <a:lstStyle/>
          <a:p>
            <a:r>
              <a:rPr lang="en-US" sz="3200" dirty="0"/>
              <a:t>a</a:t>
            </a:r>
            <a:r>
              <a:rPr lang="en-US" sz="3200" dirty="0" smtClean="0"/>
              <a:t>ffordable, accessible, student-centered</a:t>
            </a:r>
            <a:endParaRPr lang="en-US" sz="3200" dirty="0"/>
          </a:p>
        </p:txBody>
      </p:sp>
      <p:sp>
        <p:nvSpPr>
          <p:cNvPr id="3" name="Text Placeholder 2"/>
          <p:cNvSpPr>
            <a:spLocks noGrp="1"/>
          </p:cNvSpPr>
          <p:nvPr>
            <p:ph type="body" idx="1"/>
          </p:nvPr>
        </p:nvSpPr>
        <p:spPr>
          <a:xfrm>
            <a:off x="353681" y="914400"/>
            <a:ext cx="4114800" cy="322688"/>
          </a:xfrm>
        </p:spPr>
        <p:txBody>
          <a:bodyPr/>
          <a:lstStyle/>
          <a:p>
            <a:r>
              <a:rPr lang="en-US" dirty="0" smtClean="0"/>
              <a:t>Clermont College</a:t>
            </a:r>
            <a:endParaRPr lang="en-US" dirty="0"/>
          </a:p>
        </p:txBody>
      </p:sp>
      <p:sp>
        <p:nvSpPr>
          <p:cNvPr id="4" name="Content Placeholder 3"/>
          <p:cNvSpPr>
            <a:spLocks noGrp="1"/>
          </p:cNvSpPr>
          <p:nvPr>
            <p:ph sz="half" idx="2"/>
          </p:nvPr>
        </p:nvSpPr>
        <p:spPr>
          <a:xfrm>
            <a:off x="353681" y="1355582"/>
            <a:ext cx="4114800" cy="4867486"/>
          </a:xfrm>
        </p:spPr>
        <p:txBody>
          <a:bodyPr/>
          <a:lstStyle/>
          <a:p>
            <a:pPr marL="0" indent="0">
              <a:buNone/>
            </a:pPr>
            <a:r>
              <a:rPr lang="en-US" sz="1200" dirty="0"/>
              <a:t>Situated on 91 beautifully wooded acres in Batavia Township </a:t>
            </a:r>
            <a:r>
              <a:rPr lang="en-US" sz="1200" dirty="0" smtClean="0"/>
              <a:t>the University of Cincinnati </a:t>
            </a:r>
            <a:r>
              <a:rPr lang="en-US" sz="1200" dirty="0"/>
              <a:t>Clermont brings the power of UC </a:t>
            </a:r>
            <a:r>
              <a:rPr lang="en-US" sz="1200" dirty="0" smtClean="0"/>
              <a:t>to Clermont County. </a:t>
            </a:r>
            <a:r>
              <a:rPr lang="en-US" sz="1200" dirty="0"/>
              <a:t>We strive to be a partner by providing resources and opportunities for education and enrichment</a:t>
            </a:r>
            <a:r>
              <a:rPr lang="en-US" sz="1200" dirty="0" smtClean="0"/>
              <a:t>.</a:t>
            </a:r>
          </a:p>
          <a:p>
            <a:pPr marL="0" indent="0">
              <a:buNone/>
            </a:pPr>
            <a:r>
              <a:rPr lang="en-US" sz="1200" dirty="0"/>
              <a:t/>
            </a:r>
            <a:br>
              <a:rPr lang="en-US" sz="1200" dirty="0"/>
            </a:br>
            <a:r>
              <a:rPr lang="en-US" sz="1200" dirty="0"/>
              <a:t>UC Clermont has some of the most affordable tuition in the state of Ohio – less than half the cost of most other colleges and universities. Scholarships and financial aid help make the cost </a:t>
            </a:r>
            <a:r>
              <a:rPr lang="en-US" sz="1200" dirty="0" smtClean="0"/>
              <a:t>of </a:t>
            </a:r>
            <a:r>
              <a:rPr lang="en-US" sz="1200" dirty="0"/>
              <a:t>college education that much more affordable at UC Clermont.</a:t>
            </a:r>
          </a:p>
          <a:p>
            <a:pPr marL="0" indent="0">
              <a:buNone/>
            </a:pPr>
            <a:endParaRPr lang="en-US" sz="800" dirty="0" smtClean="0"/>
          </a:p>
          <a:p>
            <a:pPr marL="0" indent="0">
              <a:buNone/>
            </a:pPr>
            <a:r>
              <a:rPr lang="en-US" sz="1200" dirty="0" smtClean="0"/>
              <a:t>More than 3,000 students are enrolled at UC Clermont College in more than 50 academic programs at the undergraduate level.  As an open admission institution, we accept everyone with a high school diploma, GED or equivalent.</a:t>
            </a:r>
          </a:p>
          <a:p>
            <a:pPr marL="0" indent="0">
              <a:buNone/>
            </a:pPr>
            <a:endParaRPr lang="en-US" sz="800" b="1" dirty="0">
              <a:solidFill>
                <a:srgbClr val="FF0000"/>
              </a:solidFill>
            </a:endParaRPr>
          </a:p>
          <a:p>
            <a:pPr marL="0" indent="0">
              <a:buNone/>
            </a:pPr>
            <a:r>
              <a:rPr lang="en-US" sz="1200" b="1" dirty="0" smtClean="0">
                <a:solidFill>
                  <a:srgbClr val="FF0000"/>
                </a:solidFill>
              </a:rPr>
              <a:t>Mission</a:t>
            </a:r>
            <a:endParaRPr lang="en-US" sz="1200" b="1" dirty="0">
              <a:solidFill>
                <a:srgbClr val="FF0000"/>
              </a:solidFill>
            </a:endParaRPr>
          </a:p>
          <a:p>
            <a:pPr marL="0" indent="0">
              <a:buNone/>
            </a:pPr>
            <a:r>
              <a:rPr lang="en-US" sz="1200" dirty="0"/>
              <a:t>UC Clermont College </a:t>
            </a:r>
            <a:r>
              <a:rPr lang="en-US" sz="1200" dirty="0" smtClean="0"/>
              <a:t>provides </a:t>
            </a:r>
            <a:r>
              <a:rPr lang="en-US" sz="1200" dirty="0"/>
              <a:t>student-centered undergraduate education and life-long learning in an open-access, regional college environment. We foster diversity as well as intellectual, cultural, and social development in our community</a:t>
            </a:r>
            <a:r>
              <a:rPr lang="en-US" sz="1200" dirty="0" smtClean="0"/>
              <a:t>.</a:t>
            </a:r>
            <a:br>
              <a:rPr lang="en-US" sz="1200" dirty="0" smtClean="0"/>
            </a:br>
            <a:endParaRPr lang="en-US" sz="800" dirty="0"/>
          </a:p>
          <a:p>
            <a:pPr marL="0" indent="0">
              <a:buNone/>
            </a:pPr>
            <a:r>
              <a:rPr lang="en-US" sz="1200" b="1" dirty="0" smtClean="0">
                <a:solidFill>
                  <a:srgbClr val="FF0000"/>
                </a:solidFill>
              </a:rPr>
              <a:t>Vision</a:t>
            </a:r>
            <a:endParaRPr lang="en-US" sz="1200" b="1" dirty="0">
              <a:solidFill>
                <a:srgbClr val="FF0000"/>
              </a:solidFill>
            </a:endParaRPr>
          </a:p>
          <a:p>
            <a:pPr marL="0" indent="0">
              <a:buNone/>
            </a:pPr>
            <a:r>
              <a:rPr lang="en-US" sz="1200" dirty="0"/>
              <a:t>UC Clermont College will become the first choice for students who seek </a:t>
            </a:r>
            <a:r>
              <a:rPr lang="en-US" sz="1200" dirty="0" smtClean="0"/>
              <a:t>quality undergraduate </a:t>
            </a:r>
            <a:r>
              <a:rPr lang="en-US" sz="1200" dirty="0"/>
              <a:t>degree opportunities which are accessible and affordable. We endeavor </a:t>
            </a:r>
            <a:r>
              <a:rPr lang="en-US" sz="1200" dirty="0" smtClean="0"/>
              <a:t>to respond </a:t>
            </a:r>
            <a:r>
              <a:rPr lang="en-US" sz="1200" dirty="0"/>
              <a:t>to community needs and to foster lifestyles which are sustainable, culturally rich </a:t>
            </a:r>
            <a:r>
              <a:rPr lang="en-US" sz="1200" dirty="0" smtClean="0"/>
              <a:t>and rewarding.</a:t>
            </a:r>
          </a:p>
          <a:p>
            <a:pPr marL="0" indent="0">
              <a:buNone/>
            </a:pPr>
            <a:endParaRPr lang="en-US" sz="1200" dirty="0"/>
          </a:p>
        </p:txBody>
      </p:sp>
      <p:sp>
        <p:nvSpPr>
          <p:cNvPr id="8" name="Text Placeholder 2"/>
          <p:cNvSpPr>
            <a:spLocks noGrp="1"/>
          </p:cNvSpPr>
          <p:nvPr>
            <p:ph type="body" idx="1"/>
          </p:nvPr>
        </p:nvSpPr>
        <p:spPr>
          <a:xfrm>
            <a:off x="4714336" y="890839"/>
            <a:ext cx="4114800" cy="346249"/>
          </a:xfrm>
        </p:spPr>
        <p:txBody>
          <a:bodyPr/>
          <a:lstStyle/>
          <a:p>
            <a:r>
              <a:rPr lang="en-US" dirty="0" smtClean="0"/>
              <a:t>Testing Services</a:t>
            </a:r>
            <a:endParaRPr lang="en-US" dirty="0"/>
          </a:p>
        </p:txBody>
      </p:sp>
      <p:sp>
        <p:nvSpPr>
          <p:cNvPr id="9" name="Content Placeholder 3"/>
          <p:cNvSpPr>
            <a:spLocks noGrp="1"/>
          </p:cNvSpPr>
          <p:nvPr>
            <p:ph sz="half" idx="2"/>
          </p:nvPr>
        </p:nvSpPr>
        <p:spPr>
          <a:xfrm>
            <a:off x="4714336" y="1355582"/>
            <a:ext cx="4114800" cy="4985980"/>
          </a:xfrm>
        </p:spPr>
        <p:txBody>
          <a:bodyPr/>
          <a:lstStyle/>
          <a:p>
            <a:pPr marL="0" indent="0">
              <a:buNone/>
            </a:pPr>
            <a:r>
              <a:rPr lang="en-US" sz="1200" dirty="0" smtClean="0"/>
              <a:t>Testing Services is a unit within the Academic Affairs Office which is </a:t>
            </a:r>
            <a:r>
              <a:rPr lang="en-US" sz="1200" dirty="0"/>
              <a:t>responsible for oversight of all academic functions of the College. </a:t>
            </a:r>
            <a:r>
              <a:rPr lang="en-US" sz="1200" dirty="0" smtClean="0"/>
              <a:t>Academic Affairs works </a:t>
            </a:r>
            <a:r>
              <a:rPr lang="en-US" sz="1200" dirty="0"/>
              <a:t>with the college's five academic departments on program development, student outcomes assessment, program assessment, data collection and analysis, outreach, and course scheduling.</a:t>
            </a:r>
            <a:endParaRPr lang="en-US" sz="1200" b="1" dirty="0" smtClean="0">
              <a:solidFill>
                <a:srgbClr val="FF0000"/>
              </a:solidFill>
            </a:endParaRPr>
          </a:p>
          <a:p>
            <a:pPr marL="0" indent="0">
              <a:buNone/>
            </a:pPr>
            <a:endParaRPr lang="en-US" sz="1200" b="1" dirty="0">
              <a:solidFill>
                <a:srgbClr val="FF0000"/>
              </a:solidFill>
            </a:endParaRPr>
          </a:p>
          <a:p>
            <a:pPr marL="0" indent="0">
              <a:buNone/>
            </a:pPr>
            <a:r>
              <a:rPr lang="en-US" sz="1200" b="1" dirty="0" smtClean="0">
                <a:solidFill>
                  <a:srgbClr val="FF0000"/>
                </a:solidFill>
              </a:rPr>
              <a:t>Testing Services Mission</a:t>
            </a:r>
            <a:endParaRPr lang="en-US" sz="1200" b="1" dirty="0">
              <a:solidFill>
                <a:srgbClr val="FF0000"/>
              </a:solidFill>
            </a:endParaRPr>
          </a:p>
          <a:p>
            <a:pPr marL="0" indent="0">
              <a:buNone/>
            </a:pPr>
            <a:r>
              <a:rPr lang="en-US" sz="1200" dirty="0"/>
              <a:t>Testing Services is dedicated to enhancing student learning by providing comprehensive, accessible testing services to meet the increasing needs of students, faculty, administrators and community members while maintaining test integrity</a:t>
            </a:r>
            <a:r>
              <a:rPr lang="en-US" sz="1200" dirty="0" smtClean="0"/>
              <a:t>.</a:t>
            </a:r>
          </a:p>
          <a:p>
            <a:pPr marL="0" indent="0">
              <a:buNone/>
            </a:pPr>
            <a:endParaRPr lang="en-US" sz="1200" dirty="0"/>
          </a:p>
          <a:p>
            <a:pPr marL="0" indent="0">
              <a:buNone/>
            </a:pPr>
            <a:r>
              <a:rPr lang="en-US" sz="1200" b="1" dirty="0" smtClean="0"/>
              <a:t>Contact Information</a:t>
            </a:r>
          </a:p>
          <a:p>
            <a:pPr marL="0" indent="0">
              <a:buNone/>
            </a:pPr>
            <a:r>
              <a:rPr lang="en-US" sz="1200" dirty="0" smtClean="0"/>
              <a:t>Phone:  (513) 732-5219</a:t>
            </a:r>
          </a:p>
          <a:p>
            <a:pPr marL="0" indent="0">
              <a:buNone/>
            </a:pPr>
            <a:r>
              <a:rPr lang="en-US" sz="1200" dirty="0" smtClean="0"/>
              <a:t>E-mail:  clctest@uc.edu</a:t>
            </a:r>
          </a:p>
          <a:p>
            <a:pPr marL="0" indent="0">
              <a:buNone/>
            </a:pPr>
            <a:r>
              <a:rPr lang="en-US" sz="1200" dirty="0" smtClean="0"/>
              <a:t/>
            </a:r>
            <a:br>
              <a:rPr lang="en-US" sz="1200" dirty="0" smtClean="0"/>
            </a:br>
            <a:r>
              <a:rPr lang="en-US" sz="1200" b="1" dirty="0" smtClean="0"/>
              <a:t>Hours and Location</a:t>
            </a:r>
            <a:r>
              <a:rPr lang="en-US" sz="1200" dirty="0" smtClean="0"/>
              <a:t/>
            </a:r>
            <a:br>
              <a:rPr lang="en-US" sz="1200" dirty="0" smtClean="0"/>
            </a:br>
            <a:r>
              <a:rPr lang="en-US" sz="1200" dirty="0" smtClean="0"/>
              <a:t>Peters-Jones Building</a:t>
            </a:r>
            <a:br>
              <a:rPr lang="en-US" sz="1200" dirty="0" smtClean="0"/>
            </a:br>
            <a:r>
              <a:rPr lang="en-US" sz="1200" dirty="0" smtClean="0"/>
              <a:t>Suite 103</a:t>
            </a:r>
            <a:br>
              <a:rPr lang="en-US" sz="1200" dirty="0" smtClean="0"/>
            </a:br>
            <a:r>
              <a:rPr lang="en-US" sz="1200" dirty="0" smtClean="0"/>
              <a:t>Monday – Friday</a:t>
            </a:r>
            <a:br>
              <a:rPr lang="en-US" sz="1200" dirty="0" smtClean="0"/>
            </a:br>
            <a:r>
              <a:rPr lang="en-US" sz="1200" dirty="0" smtClean="0"/>
              <a:t>9am – 5pm </a:t>
            </a:r>
            <a:br>
              <a:rPr lang="en-US" sz="1200" dirty="0" smtClean="0"/>
            </a:br>
            <a:r>
              <a:rPr lang="en-US" sz="800" dirty="0" smtClean="0"/>
              <a:t/>
            </a:r>
            <a:br>
              <a:rPr lang="en-US" sz="800" dirty="0" smtClean="0"/>
            </a:br>
            <a:r>
              <a:rPr lang="en-US" sz="1200" dirty="0" smtClean="0"/>
              <a:t>Evening Options</a:t>
            </a:r>
            <a:br>
              <a:rPr lang="en-US" sz="1200" dirty="0" smtClean="0"/>
            </a:br>
            <a:r>
              <a:rPr lang="en-US" sz="1200" dirty="0" smtClean="0"/>
              <a:t>Monday 5pm – 8pm</a:t>
            </a:r>
            <a:br>
              <a:rPr lang="en-US" sz="1200" dirty="0" smtClean="0"/>
            </a:br>
            <a:r>
              <a:rPr lang="en-US" sz="1200" dirty="0" smtClean="0"/>
              <a:t>Thursday 5pm – 8pm</a:t>
            </a:r>
            <a:br>
              <a:rPr lang="en-US" sz="1200" dirty="0" smtClean="0"/>
            </a:br>
            <a:endParaRPr lang="en-US" sz="1200" dirty="0"/>
          </a:p>
          <a:p>
            <a:pPr marL="0" indent="0">
              <a:buNone/>
            </a:pPr>
            <a:endParaRPr lang="en-US" sz="1200" dirty="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872" t="34250" r="-1872" b="1839"/>
          <a:stretch/>
        </p:blipFill>
        <p:spPr>
          <a:xfrm>
            <a:off x="6278948" y="3657600"/>
            <a:ext cx="2550188" cy="2173121"/>
          </a:xfrm>
          <a:prstGeom prst="rect">
            <a:avLst/>
          </a:prstGeom>
        </p:spPr>
      </p:pic>
    </p:spTree>
    <p:extLst>
      <p:ext uri="{BB962C8B-B14F-4D97-AF65-F5344CB8AC3E}">
        <p14:creationId xmlns:p14="http://schemas.microsoft.com/office/powerpoint/2010/main" val="31581419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43198"/>
          </a:xfrm>
        </p:spPr>
        <p:txBody>
          <a:bodyPr/>
          <a:lstStyle/>
          <a:p>
            <a:r>
              <a:rPr lang="en-US" sz="3200" dirty="0"/>
              <a:t>p</a:t>
            </a:r>
            <a:r>
              <a:rPr lang="en-US" sz="3200" dirty="0" smtClean="0"/>
              <a:t>artnerships, </a:t>
            </a:r>
            <a:r>
              <a:rPr lang="en-US" sz="3200" dirty="0" smtClean="0">
                <a:effectLst>
                  <a:outerShdw blurRad="38100" dist="38100" dir="2700000" algn="tl">
                    <a:srgbClr val="000000">
                      <a:alpha val="43137"/>
                    </a:srgbClr>
                  </a:outerShdw>
                </a:effectLst>
              </a:rPr>
              <a:t>community outreach</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381000" y="914400"/>
            <a:ext cx="4114800" cy="346249"/>
          </a:xfrm>
        </p:spPr>
        <p:txBody>
          <a:bodyPr/>
          <a:lstStyle/>
          <a:p>
            <a:pPr marL="0" indent="0">
              <a:buNone/>
            </a:pPr>
            <a:r>
              <a:rPr lang="en-US" sz="2500" b="1" dirty="0" smtClean="0"/>
              <a:t>On-campus partnerships</a:t>
            </a:r>
            <a:endParaRPr lang="en-US" sz="2500" b="1" dirty="0"/>
          </a:p>
        </p:txBody>
      </p:sp>
      <p:sp>
        <p:nvSpPr>
          <p:cNvPr id="4" name="Content Placeholder 3"/>
          <p:cNvSpPr>
            <a:spLocks noGrp="1"/>
          </p:cNvSpPr>
          <p:nvPr>
            <p:ph sz="half" idx="2"/>
          </p:nvPr>
        </p:nvSpPr>
        <p:spPr>
          <a:xfrm>
            <a:off x="4543442" y="2592548"/>
            <a:ext cx="4114800" cy="346249"/>
          </a:xfrm>
        </p:spPr>
        <p:txBody>
          <a:bodyPr/>
          <a:lstStyle/>
          <a:p>
            <a:pPr marL="0" indent="0" algn="r">
              <a:buNone/>
            </a:pPr>
            <a:r>
              <a:rPr lang="en-US" sz="2500" b="1" dirty="0" smtClean="0"/>
              <a:t>Community Outreach</a:t>
            </a:r>
            <a:endParaRPr lang="en-US" sz="2500" b="1" dirty="0"/>
          </a:p>
        </p:txBody>
      </p:sp>
      <p:sp>
        <p:nvSpPr>
          <p:cNvPr id="5" name="Content Placeholder 3"/>
          <p:cNvSpPr txBox="1">
            <a:spLocks/>
          </p:cNvSpPr>
          <p:nvPr/>
        </p:nvSpPr>
        <p:spPr>
          <a:xfrm>
            <a:off x="396815" y="1406301"/>
            <a:ext cx="4114800" cy="2843855"/>
          </a:xfrm>
          <a:prstGeom prst="rect">
            <a:avLst/>
          </a:prstGeom>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4"/>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4"/>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4"/>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sz="1200" dirty="0" smtClean="0"/>
              <a:t>Clermont College Testing Services partners with the following </a:t>
            </a:r>
            <a:br>
              <a:rPr lang="en-US" sz="1200" dirty="0" smtClean="0"/>
            </a:br>
            <a:r>
              <a:rPr lang="en-US" sz="1200" dirty="0" smtClean="0"/>
              <a:t>on-campus offices to provide a variety of services to students:</a:t>
            </a:r>
            <a:br>
              <a:rPr lang="en-US" sz="1200" dirty="0" smtClean="0"/>
            </a:br>
            <a:endParaRPr lang="en-US" sz="1200" dirty="0" smtClean="0"/>
          </a:p>
          <a:p>
            <a:pPr>
              <a:buFont typeface="Arial" panose="020B0604020202020204" pitchFamily="34" charset="0"/>
              <a:buChar char="•"/>
            </a:pPr>
            <a:r>
              <a:rPr lang="en-US" sz="1200" dirty="0"/>
              <a:t>O</a:t>
            </a:r>
            <a:r>
              <a:rPr lang="en-US" sz="1200" dirty="0" smtClean="0"/>
              <a:t>ffice of Disability Services by providing proctoring services to all students who receive testing accommodations. </a:t>
            </a:r>
            <a:br>
              <a:rPr lang="en-US" sz="1200" dirty="0" smtClean="0"/>
            </a:br>
            <a:endParaRPr lang="en-US" sz="1200" dirty="0" smtClean="0"/>
          </a:p>
          <a:p>
            <a:pPr>
              <a:buFont typeface="Arial" panose="020B0604020202020204" pitchFamily="34" charset="0"/>
              <a:buChar char="•"/>
            </a:pPr>
            <a:r>
              <a:rPr lang="en-US" sz="1200" dirty="0" smtClean="0"/>
              <a:t>Offices of Recruitment &amp; Enrollment and Student Success &amp; Retention by providing placement testing to incoming students prior to advising and registration.</a:t>
            </a:r>
            <a:br>
              <a:rPr lang="en-US" sz="1200" dirty="0" smtClean="0"/>
            </a:br>
            <a:endParaRPr lang="en-US" sz="1200" dirty="0" smtClean="0"/>
          </a:p>
          <a:p>
            <a:pPr>
              <a:buFont typeface="Arial" panose="020B0604020202020204" pitchFamily="34" charset="0"/>
              <a:buChar char="•"/>
            </a:pPr>
            <a:r>
              <a:rPr lang="en-US" sz="1200" dirty="0" smtClean="0"/>
              <a:t>Academic Program Departments by providing admissions, exit and certification exams for academic program initiatives.</a:t>
            </a:r>
            <a:br>
              <a:rPr lang="en-US" sz="1200" dirty="0" smtClean="0"/>
            </a:br>
            <a:endParaRPr lang="en-US" sz="1200" dirty="0" smtClean="0"/>
          </a:p>
          <a:p>
            <a:pPr>
              <a:buFont typeface="Arial" panose="020B0604020202020204" pitchFamily="34" charset="0"/>
              <a:buChar char="•"/>
            </a:pPr>
            <a:r>
              <a:rPr lang="en-US" sz="1200" dirty="0" smtClean="0"/>
              <a:t>College Credit Plus Program by proctoring admissions testing to high school students as part of the application process.</a:t>
            </a:r>
          </a:p>
          <a:p>
            <a:pPr>
              <a:buFont typeface="Arial" panose="020B0604020202020204" pitchFamily="34" charset="0"/>
              <a:buChar char="•"/>
            </a:pPr>
            <a:endParaRPr lang="en-US" sz="1200" dirty="0"/>
          </a:p>
        </p:txBody>
      </p:sp>
      <p:sp>
        <p:nvSpPr>
          <p:cNvPr id="6" name="Content Placeholder 3"/>
          <p:cNvSpPr txBox="1">
            <a:spLocks/>
          </p:cNvSpPr>
          <p:nvPr/>
        </p:nvSpPr>
        <p:spPr>
          <a:xfrm>
            <a:off x="4953000" y="3074822"/>
            <a:ext cx="4114800" cy="2843855"/>
          </a:xfrm>
          <a:prstGeom prst="rect">
            <a:avLst/>
          </a:prstGeom>
        </p:spPr>
        <p:txBody>
          <a:bodyPr vert="horz" lIns="0" tIns="0" rIns="0" bIns="0" rtlCol="0">
            <a:spAutoFit/>
          </a:bodyPr>
          <a:lstStyle>
            <a:lvl1pPr marL="347914" indent="-347914" algn="l" defTabSz="914363" rtl="0" eaLnBrk="1" latinLnBrk="0" hangingPunct="1">
              <a:lnSpc>
                <a:spcPct val="90000"/>
              </a:lnSpc>
              <a:spcBef>
                <a:spcPct val="20000"/>
              </a:spcBef>
              <a:buFontTx/>
              <a:buBlip>
                <a:blip r:embed="rId3"/>
              </a:buBlip>
              <a:defRPr sz="2800" kern="1200">
                <a:solidFill>
                  <a:schemeClr val="tx1"/>
                </a:solidFill>
                <a:latin typeface="+mn-lt"/>
                <a:ea typeface="+mn-ea"/>
                <a:cs typeface="+mn-cs"/>
              </a:defRPr>
            </a:lvl1pPr>
            <a:lvl2pPr marL="673338" indent="-339976" algn="l" defTabSz="914363" rtl="0" eaLnBrk="1" latinLnBrk="0" hangingPunct="1">
              <a:lnSpc>
                <a:spcPct val="90000"/>
              </a:lnSpc>
              <a:spcBef>
                <a:spcPct val="20000"/>
              </a:spcBef>
              <a:buFontTx/>
              <a:buBlip>
                <a:blip r:embed="rId4"/>
              </a:buBlip>
              <a:defRPr sz="2400" kern="1200">
                <a:solidFill>
                  <a:schemeClr val="tx1"/>
                </a:solidFill>
                <a:latin typeface="+mn-lt"/>
                <a:ea typeface="+mn-ea"/>
                <a:cs typeface="+mn-cs"/>
              </a:defRPr>
            </a:lvl2pPr>
            <a:lvl3pPr marL="961722" indent="-302936" algn="l" defTabSz="914363" rtl="0" eaLnBrk="1" latinLnBrk="0" hangingPunct="1">
              <a:lnSpc>
                <a:spcPct val="90000"/>
              </a:lnSpc>
              <a:spcBef>
                <a:spcPct val="20000"/>
              </a:spcBef>
              <a:buFontTx/>
              <a:buBlip>
                <a:blip r:embed="rId4"/>
              </a:buBlip>
              <a:defRPr sz="2000" kern="1200">
                <a:solidFill>
                  <a:schemeClr val="tx1"/>
                </a:solidFill>
                <a:latin typeface="+mn-lt"/>
                <a:ea typeface="+mn-ea"/>
                <a:cs typeface="+mn-cs"/>
              </a:defRPr>
            </a:lvl3pPr>
            <a:lvl4pPr marL="1227618" indent="-265896" algn="l" defTabSz="914363" rtl="0" eaLnBrk="1" latinLnBrk="0" hangingPunct="1">
              <a:lnSpc>
                <a:spcPct val="90000"/>
              </a:lnSpc>
              <a:spcBef>
                <a:spcPct val="20000"/>
              </a:spcBef>
              <a:buFontTx/>
              <a:buBlip>
                <a:blip r:embed="rId4"/>
              </a:buBlip>
              <a:defRPr sz="1800" kern="1200">
                <a:solidFill>
                  <a:schemeClr val="tx1"/>
                </a:solidFill>
                <a:latin typeface="+mn-lt"/>
                <a:ea typeface="+mn-ea"/>
                <a:cs typeface="+mn-cs"/>
              </a:defRPr>
            </a:lvl4pPr>
            <a:lvl5pPr marL="1516002" indent="-273833" algn="l" defTabSz="914363" rtl="0" eaLnBrk="1" latinLnBrk="0" hangingPunct="1">
              <a:lnSpc>
                <a:spcPct val="90000"/>
              </a:lnSpc>
              <a:spcBef>
                <a:spcPct val="20000"/>
              </a:spcBef>
              <a:buFontTx/>
              <a:buBlip>
                <a:blip r:embed="rId4"/>
              </a:buBlip>
              <a:defRPr sz="18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Tx/>
              <a:buNone/>
            </a:pPr>
            <a:r>
              <a:rPr lang="en-US" sz="1200" dirty="0" smtClean="0"/>
              <a:t>Clermont College Testing Services also offers services to the community by providing:</a:t>
            </a:r>
            <a:br>
              <a:rPr lang="en-US" sz="1200" dirty="0" smtClean="0"/>
            </a:br>
            <a:endParaRPr lang="en-US" sz="1200" dirty="0"/>
          </a:p>
          <a:p>
            <a:pPr>
              <a:buFont typeface="Arial" panose="020B0604020202020204" pitchFamily="34" charset="0"/>
              <a:buChar char="•"/>
            </a:pPr>
            <a:r>
              <a:rPr lang="en-US" sz="1200" dirty="0" err="1" smtClean="0"/>
              <a:t>PearsonVue</a:t>
            </a:r>
            <a:r>
              <a:rPr lang="en-US" sz="1200" dirty="0" smtClean="0"/>
              <a:t> exams which include GED, CISCO, CompTIA, Ohio Educators Assessment and much more.</a:t>
            </a:r>
            <a:br>
              <a:rPr lang="en-US" sz="1200" dirty="0" smtClean="0"/>
            </a:br>
            <a:endParaRPr lang="en-US" sz="1200" dirty="0" smtClean="0"/>
          </a:p>
          <a:p>
            <a:pPr>
              <a:buFont typeface="Arial" panose="020B0604020202020204" pitchFamily="34" charset="0"/>
              <a:buChar char="•"/>
            </a:pPr>
            <a:r>
              <a:rPr lang="en-US" sz="1200" dirty="0" smtClean="0"/>
              <a:t>Exams for college-credit including the College Level Examination Program (CLEP) and </a:t>
            </a:r>
            <a:r>
              <a:rPr lang="en-US" sz="1200" dirty="0" err="1" smtClean="0"/>
              <a:t>Prometric</a:t>
            </a:r>
            <a:r>
              <a:rPr lang="en-US" sz="1200" dirty="0" smtClean="0"/>
              <a:t> DANTES (DSST).</a:t>
            </a:r>
            <a:br>
              <a:rPr lang="en-US" sz="1200" dirty="0" smtClean="0"/>
            </a:br>
            <a:endParaRPr lang="en-US" sz="1200" dirty="0" smtClean="0"/>
          </a:p>
          <a:p>
            <a:pPr>
              <a:buFont typeface="Arial" panose="020B0604020202020204" pitchFamily="34" charset="0"/>
              <a:buChar char="•"/>
            </a:pPr>
            <a:r>
              <a:rPr lang="en-US" sz="1200" dirty="0" smtClean="0"/>
              <a:t>Proctoring services for students in online courses either through the University of Cincinnati or outside the University.</a:t>
            </a:r>
            <a:br>
              <a:rPr lang="en-US" sz="1200" dirty="0" smtClean="0"/>
            </a:br>
            <a:endParaRPr lang="en-US" sz="1200" dirty="0" smtClean="0"/>
          </a:p>
          <a:p>
            <a:pPr>
              <a:buFont typeface="Arial" panose="020B0604020202020204" pitchFamily="34" charset="0"/>
              <a:buChar char="•"/>
            </a:pPr>
            <a:r>
              <a:rPr lang="en-US" sz="1200" dirty="0" smtClean="0"/>
              <a:t>Quiet testing space for students needing accommodations on any of the tests above.</a:t>
            </a:r>
            <a:endParaRPr lang="en-US" sz="1200" dirty="0"/>
          </a:p>
          <a:p>
            <a:pPr>
              <a:buFont typeface="Arial" panose="020B0604020202020204" pitchFamily="34" charset="0"/>
              <a:buChar char="•"/>
            </a:pPr>
            <a:endParaRPr lang="en-US" sz="1200" dirty="0"/>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t="23809" b="19049"/>
          <a:stretch/>
        </p:blipFill>
        <p:spPr>
          <a:xfrm>
            <a:off x="6477000" y="784371"/>
            <a:ext cx="2176348" cy="165817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19944"/>
          <a:stretch/>
        </p:blipFill>
        <p:spPr>
          <a:xfrm>
            <a:off x="409662" y="4250156"/>
            <a:ext cx="2547217" cy="1529413"/>
          </a:xfrm>
          <a:prstGeom prst="rect">
            <a:avLst/>
          </a:prstGeom>
        </p:spPr>
      </p:pic>
    </p:spTree>
    <p:extLst>
      <p:ext uri="{BB962C8B-B14F-4D97-AF65-F5344CB8AC3E}">
        <p14:creationId xmlns:p14="http://schemas.microsoft.com/office/powerpoint/2010/main" val="292242594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43198"/>
          </a:xfrm>
        </p:spPr>
        <p:txBody>
          <a:bodyPr/>
          <a:lstStyle/>
          <a:p>
            <a:r>
              <a:rPr lang="en-US" sz="3200" dirty="0" smtClean="0"/>
              <a:t>summary</a:t>
            </a:r>
            <a:endParaRPr lang="en-US" sz="3200" dirty="0"/>
          </a:p>
        </p:txBody>
      </p:sp>
      <p:sp>
        <p:nvSpPr>
          <p:cNvPr id="4" name="TextBox 3"/>
          <p:cNvSpPr txBox="1"/>
          <p:nvPr/>
        </p:nvSpPr>
        <p:spPr>
          <a:xfrm>
            <a:off x="304800" y="838200"/>
            <a:ext cx="8382000" cy="5016758"/>
          </a:xfrm>
          <a:prstGeom prst="rect">
            <a:avLst/>
          </a:prstGeom>
          <a:noFill/>
        </p:spPr>
        <p:txBody>
          <a:bodyPr wrap="square" rtlCol="0">
            <a:spAutoFit/>
          </a:bodyPr>
          <a:lstStyle/>
          <a:p>
            <a:r>
              <a:rPr lang="en-US" sz="2500" b="1" dirty="0" smtClean="0"/>
              <a:t>Test Offerings</a:t>
            </a:r>
            <a:endParaRPr lang="en-US" dirty="0" smtClean="0"/>
          </a:p>
          <a:p>
            <a:pPr marL="285750" indent="-285750">
              <a:buFont typeface="Arial" panose="020B0604020202020204" pitchFamily="34" charset="0"/>
              <a:buChar char="•"/>
            </a:pPr>
            <a:r>
              <a:rPr lang="en-US" dirty="0"/>
              <a:t>University of Cincinnati English and Math Placement </a:t>
            </a:r>
            <a:r>
              <a:rPr lang="en-US" dirty="0" smtClean="0"/>
              <a:t>Exams</a:t>
            </a:r>
          </a:p>
          <a:p>
            <a:pPr marL="285750" indent="-285750">
              <a:buFont typeface="Arial" panose="020B0604020202020204" pitchFamily="34" charset="0"/>
              <a:buChar char="•"/>
            </a:pPr>
            <a:r>
              <a:rPr lang="en-US" dirty="0"/>
              <a:t>Beacon </a:t>
            </a:r>
            <a:r>
              <a:rPr lang="en-US" dirty="0" smtClean="0"/>
              <a:t>Student Strengths Inventory</a:t>
            </a:r>
          </a:p>
          <a:p>
            <a:pPr marL="285750" indent="-285750">
              <a:buFont typeface="Arial" panose="020B0604020202020204" pitchFamily="34" charset="0"/>
              <a:buChar char="•"/>
            </a:pPr>
            <a:r>
              <a:rPr lang="en-US" dirty="0" err="1" smtClean="0"/>
              <a:t>SmarterMeasure</a:t>
            </a:r>
            <a:r>
              <a:rPr lang="en-US" dirty="0" smtClean="0"/>
              <a:t> Assessment</a:t>
            </a:r>
          </a:p>
          <a:p>
            <a:pPr marL="285750" indent="-285750">
              <a:buFont typeface="Arial" panose="020B0604020202020204" pitchFamily="34" charset="0"/>
              <a:buChar char="•"/>
            </a:pPr>
            <a:r>
              <a:rPr lang="en-US" dirty="0"/>
              <a:t>WebCAPE Foreign Language Placement </a:t>
            </a:r>
            <a:r>
              <a:rPr lang="en-US" dirty="0" smtClean="0"/>
              <a:t>Test</a:t>
            </a:r>
          </a:p>
          <a:p>
            <a:pPr marL="285750" indent="-285750">
              <a:buFont typeface="Arial" panose="020B0604020202020204" pitchFamily="34" charset="0"/>
              <a:buChar char="•"/>
            </a:pPr>
            <a:r>
              <a:rPr lang="en-US" dirty="0" err="1" smtClean="0"/>
              <a:t>PearsonVue</a:t>
            </a:r>
            <a:endParaRPr lang="en-US" dirty="0" smtClean="0"/>
          </a:p>
          <a:p>
            <a:pPr marL="285750" indent="-285750">
              <a:buFont typeface="Arial" panose="020B0604020202020204" pitchFamily="34" charset="0"/>
              <a:buChar char="•"/>
            </a:pPr>
            <a:r>
              <a:rPr lang="en-US" dirty="0" smtClean="0"/>
              <a:t>College Level Examination Program (CLEP)</a:t>
            </a:r>
          </a:p>
          <a:p>
            <a:pPr marL="285750" indent="-285750">
              <a:buFont typeface="Arial" panose="020B0604020202020204" pitchFamily="34" charset="0"/>
              <a:buChar char="•"/>
            </a:pPr>
            <a:r>
              <a:rPr lang="en-US" dirty="0" err="1" smtClean="0"/>
              <a:t>Prometric</a:t>
            </a:r>
            <a:r>
              <a:rPr lang="en-US" dirty="0" smtClean="0"/>
              <a:t> - DANTES (DSST)</a:t>
            </a:r>
          </a:p>
          <a:p>
            <a:pPr marL="285750" indent="-285750">
              <a:buFont typeface="Arial" panose="020B0604020202020204" pitchFamily="34" charset="0"/>
              <a:buChar char="•"/>
            </a:pPr>
            <a:r>
              <a:rPr lang="en-US" dirty="0" err="1" smtClean="0"/>
              <a:t>Certiport</a:t>
            </a:r>
            <a:endParaRPr lang="en-US" dirty="0" smtClean="0"/>
          </a:p>
          <a:p>
            <a:pPr marL="285750" indent="-285750">
              <a:buFont typeface="Arial" panose="020B0604020202020204" pitchFamily="34" charset="0"/>
              <a:buChar char="•"/>
            </a:pPr>
            <a:r>
              <a:rPr lang="en-US" dirty="0" smtClean="0"/>
              <a:t>The National Board of Surgical Technology and Surgical Assisting Certification Exams</a:t>
            </a:r>
          </a:p>
          <a:p>
            <a:pPr marL="285750" indent="-285750">
              <a:buFont typeface="Arial" panose="020B0604020202020204" pitchFamily="34" charset="0"/>
              <a:buChar char="•"/>
            </a:pPr>
            <a:r>
              <a:rPr lang="en-US" dirty="0" err="1" smtClean="0"/>
              <a:t>Questar</a:t>
            </a:r>
            <a:r>
              <a:rPr lang="en-US" dirty="0" smtClean="0"/>
              <a:t> Assessment Inc., Degrees of Reading Power</a:t>
            </a:r>
          </a:p>
          <a:p>
            <a:pPr marL="285750" indent="-285750">
              <a:buFont typeface="Arial" panose="020B0604020202020204" pitchFamily="34" charset="0"/>
              <a:buChar char="•"/>
            </a:pPr>
            <a:r>
              <a:rPr lang="en-US" dirty="0" smtClean="0"/>
              <a:t>Evolve HESI – Medical Assisting</a:t>
            </a:r>
          </a:p>
          <a:p>
            <a:pPr marL="285750" indent="-285750">
              <a:buFont typeface="Arial" panose="020B0604020202020204" pitchFamily="34" charset="0"/>
              <a:buChar char="•"/>
            </a:pPr>
            <a:endParaRPr lang="en-US" dirty="0"/>
          </a:p>
          <a:p>
            <a:r>
              <a:rPr lang="en-US" sz="2500" b="1" dirty="0" smtClean="0"/>
              <a:t>Proctoring Services</a:t>
            </a:r>
          </a:p>
          <a:p>
            <a:pPr marL="342900" indent="-342900">
              <a:buFont typeface="Arial" panose="020B0604020202020204" pitchFamily="34" charset="0"/>
              <a:buChar char="•"/>
            </a:pPr>
            <a:r>
              <a:rPr lang="en-US" dirty="0" smtClean="0"/>
              <a:t>Students registered with Disability Services</a:t>
            </a:r>
          </a:p>
          <a:p>
            <a:pPr marL="342900" indent="-342900">
              <a:buFont typeface="Arial" panose="020B0604020202020204" pitchFamily="34" charset="0"/>
              <a:buChar char="•"/>
            </a:pPr>
            <a:r>
              <a:rPr lang="en-US" dirty="0" smtClean="0"/>
              <a:t>Students in online courses within the UC system and outside the UC System</a:t>
            </a:r>
          </a:p>
          <a:p>
            <a:pPr marL="285750" indent="-285750">
              <a:buFont typeface="Arial" panose="020B0604020202020204" pitchFamily="34" charset="0"/>
              <a:buChar char="•"/>
            </a:pPr>
            <a:endParaRPr lang="en-US"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3377" y="500395"/>
            <a:ext cx="1238250" cy="742950"/>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7498" y="1527674"/>
            <a:ext cx="1249752" cy="702597"/>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2514600"/>
            <a:ext cx="1238250" cy="619125"/>
          </a:xfrm>
          <a:prstGeom prst="rect">
            <a:avLst/>
          </a:prstGeom>
        </p:spPr>
      </p:pic>
    </p:spTree>
    <p:extLst>
      <p:ext uri="{BB962C8B-B14F-4D97-AF65-F5344CB8AC3E}">
        <p14:creationId xmlns:p14="http://schemas.microsoft.com/office/powerpoint/2010/main" val="216751156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498598"/>
          </a:xfrm>
        </p:spPr>
        <p:txBody>
          <a:bodyPr/>
          <a:lstStyle/>
          <a:p>
            <a:r>
              <a:rPr lang="en-US" sz="3600" dirty="0" smtClean="0"/>
              <a:t>highlights</a:t>
            </a:r>
            <a:endParaRPr lang="en-US" sz="3600" dirty="0"/>
          </a:p>
        </p:txBody>
      </p:sp>
      <p:sp>
        <p:nvSpPr>
          <p:cNvPr id="3" name="Text Placeholder 2"/>
          <p:cNvSpPr>
            <a:spLocks noGrp="1"/>
          </p:cNvSpPr>
          <p:nvPr>
            <p:ph type="body" sz="quarter" idx="10"/>
          </p:nvPr>
        </p:nvSpPr>
        <p:spPr>
          <a:xfrm>
            <a:off x="381000" y="762000"/>
            <a:ext cx="8382000" cy="6394058"/>
          </a:xfrm>
        </p:spPr>
        <p:txBody>
          <a:bodyPr/>
          <a:lstStyle/>
          <a:p>
            <a:pPr marL="0" indent="0">
              <a:buNone/>
            </a:pPr>
            <a:r>
              <a:rPr lang="en-US" sz="1800" b="1" dirty="0" smtClean="0"/>
              <a:t>Statistics:</a:t>
            </a:r>
          </a:p>
          <a:p>
            <a:pPr marL="746125" indent="-342900">
              <a:buFont typeface="Arial" panose="020B0604020202020204" pitchFamily="34" charset="0"/>
              <a:buChar char="•"/>
            </a:pPr>
            <a:r>
              <a:rPr lang="en-US" sz="1700" dirty="0"/>
              <a:t>Administered </a:t>
            </a:r>
            <a:r>
              <a:rPr lang="en-US" sz="1700" b="1" dirty="0"/>
              <a:t>961</a:t>
            </a:r>
            <a:r>
              <a:rPr lang="en-US" sz="1700" dirty="0"/>
              <a:t> exams in-person.</a:t>
            </a:r>
          </a:p>
          <a:p>
            <a:pPr marL="746125" indent="-342900">
              <a:buFont typeface="Arial" panose="020B0604020202020204" pitchFamily="34" charset="0"/>
              <a:buChar char="•"/>
            </a:pPr>
            <a:r>
              <a:rPr lang="en-US" sz="1700" dirty="0"/>
              <a:t>Managed </a:t>
            </a:r>
            <a:r>
              <a:rPr lang="en-US" sz="1700" b="1" dirty="0"/>
              <a:t>452</a:t>
            </a:r>
            <a:r>
              <a:rPr lang="en-US" sz="1700" dirty="0"/>
              <a:t> placement exams </a:t>
            </a:r>
            <a:r>
              <a:rPr lang="en-US" sz="1700" dirty="0" smtClean="0"/>
              <a:t>online.</a:t>
            </a:r>
          </a:p>
          <a:p>
            <a:pPr marL="746125" indent="-342900">
              <a:buFont typeface="Arial" panose="020B0604020202020204" pitchFamily="34" charset="0"/>
              <a:buChar char="•"/>
            </a:pPr>
            <a:r>
              <a:rPr lang="en-US" sz="1700" dirty="0" smtClean="0"/>
              <a:t>Generated </a:t>
            </a:r>
            <a:r>
              <a:rPr lang="en-US" sz="1700" dirty="0"/>
              <a:t>revenue of </a:t>
            </a:r>
            <a:r>
              <a:rPr lang="en-US" sz="1700" b="1" dirty="0"/>
              <a:t>$4, </a:t>
            </a:r>
            <a:r>
              <a:rPr lang="en-US" sz="1700" b="1" dirty="0" smtClean="0"/>
              <a:t>861.84</a:t>
            </a:r>
            <a:r>
              <a:rPr lang="en-US" sz="1700" dirty="0" smtClean="0"/>
              <a:t>.</a:t>
            </a:r>
          </a:p>
          <a:p>
            <a:pPr marL="746125" indent="-342900">
              <a:buFont typeface="Arial" panose="020B0604020202020204" pitchFamily="34" charset="0"/>
              <a:buChar char="•"/>
            </a:pPr>
            <a:r>
              <a:rPr lang="en-US" sz="1700" dirty="0" smtClean="0"/>
              <a:t>Increased </a:t>
            </a:r>
            <a:r>
              <a:rPr lang="en-US" sz="1700" dirty="0"/>
              <a:t>placement test completion rate </a:t>
            </a:r>
            <a:r>
              <a:rPr lang="en-US" sz="1700" dirty="0" smtClean="0"/>
              <a:t>to </a:t>
            </a:r>
            <a:r>
              <a:rPr lang="en-US" sz="1700" b="1" dirty="0"/>
              <a:t>97%</a:t>
            </a:r>
            <a:r>
              <a:rPr lang="en-US" sz="1700" dirty="0"/>
              <a:t> of entering Freshmen.</a:t>
            </a:r>
          </a:p>
          <a:p>
            <a:pPr marL="0" indent="0">
              <a:buNone/>
            </a:pPr>
            <a:r>
              <a:rPr lang="en-US" sz="1800" b="1" dirty="0" smtClean="0"/>
              <a:t>Contracts:</a:t>
            </a:r>
          </a:p>
          <a:p>
            <a:pPr marL="741363" indent="-338138">
              <a:buFont typeface="Arial" panose="020B0604020202020204" pitchFamily="34" charset="0"/>
              <a:buChar char="•"/>
            </a:pPr>
            <a:r>
              <a:rPr lang="en-US" sz="1700" dirty="0"/>
              <a:t>Secured </a:t>
            </a:r>
            <a:r>
              <a:rPr lang="en-US" sz="1700" dirty="0" err="1" smtClean="0"/>
              <a:t>Prometric</a:t>
            </a:r>
            <a:r>
              <a:rPr lang="en-US" sz="1700" dirty="0" smtClean="0"/>
              <a:t> DANTES (DSST) </a:t>
            </a:r>
            <a:r>
              <a:rPr lang="en-US" sz="1700" dirty="0"/>
              <a:t>contract.</a:t>
            </a:r>
          </a:p>
          <a:p>
            <a:pPr marL="741363" indent="-338138">
              <a:buFont typeface="Arial" panose="020B0604020202020204" pitchFamily="34" charset="0"/>
              <a:buChar char="•"/>
            </a:pPr>
            <a:r>
              <a:rPr lang="en-US" sz="1700" dirty="0" err="1"/>
              <a:t>P</a:t>
            </a:r>
            <a:r>
              <a:rPr lang="en-US" sz="1700" dirty="0" err="1" smtClean="0"/>
              <a:t>earsonVue</a:t>
            </a:r>
            <a:r>
              <a:rPr lang="en-US" sz="1700" dirty="0" smtClean="0"/>
              <a:t> </a:t>
            </a:r>
            <a:r>
              <a:rPr lang="en-US" sz="1700" dirty="0" smtClean="0"/>
              <a:t>accommodated testing center.</a:t>
            </a:r>
          </a:p>
          <a:p>
            <a:pPr marL="403225" indent="-403225">
              <a:buNone/>
            </a:pPr>
            <a:r>
              <a:rPr lang="en-US" sz="1800" b="1" dirty="0" smtClean="0"/>
              <a:t>Space:</a:t>
            </a:r>
          </a:p>
          <a:p>
            <a:pPr marL="741363" indent="-338138">
              <a:buFont typeface="Arial" panose="020B0604020202020204" pitchFamily="34" charset="0"/>
              <a:buChar char="•"/>
            </a:pPr>
            <a:r>
              <a:rPr lang="en-US" sz="1700" dirty="0" smtClean="0"/>
              <a:t>Newly remodeled center with 20 computer stations and 3 private testing rooms.</a:t>
            </a:r>
          </a:p>
          <a:p>
            <a:pPr marL="741363" indent="-338138">
              <a:buFont typeface="Arial" panose="020B0604020202020204" pitchFamily="34" charset="0"/>
              <a:buChar char="•"/>
            </a:pPr>
            <a:r>
              <a:rPr lang="en-US" sz="1700" dirty="0" smtClean="0"/>
              <a:t>Computer stations updated with all testing software to increase offerings.</a:t>
            </a:r>
          </a:p>
          <a:p>
            <a:pPr marL="403225" indent="-403225">
              <a:buNone/>
            </a:pPr>
            <a:r>
              <a:rPr lang="en-US" sz="1800" b="1" dirty="0" smtClean="0"/>
              <a:t>Other:</a:t>
            </a:r>
          </a:p>
          <a:p>
            <a:pPr marL="741363" indent="-338138">
              <a:buFont typeface="Arial" panose="020B0604020202020204" pitchFamily="34" charset="0"/>
              <a:buChar char="•"/>
            </a:pPr>
            <a:r>
              <a:rPr lang="en-US" sz="1700" dirty="0" smtClean="0"/>
              <a:t>Launched placement exams in online setting.</a:t>
            </a:r>
          </a:p>
          <a:p>
            <a:pPr marL="741363" indent="-338138">
              <a:buFont typeface="Arial" panose="020B0604020202020204" pitchFamily="34" charset="0"/>
              <a:buChar char="•"/>
            </a:pPr>
            <a:r>
              <a:rPr lang="en-US" sz="1700" dirty="0" smtClean="0"/>
              <a:t>Created Testing Services brochure.</a:t>
            </a:r>
          </a:p>
          <a:p>
            <a:pPr marL="741363" indent="-338138">
              <a:buFont typeface="Arial" panose="020B0604020202020204" pitchFamily="34" charset="0"/>
              <a:buChar char="•"/>
            </a:pPr>
            <a:r>
              <a:rPr lang="en-US" sz="1700" dirty="0" smtClean="0"/>
              <a:t>Held Open House for all faculty and staff to promote services and location.</a:t>
            </a:r>
          </a:p>
          <a:p>
            <a:pPr marL="741363" indent="-338138">
              <a:buFont typeface="Arial" panose="020B0604020202020204" pitchFamily="34" charset="0"/>
              <a:buChar char="•"/>
            </a:pPr>
            <a:r>
              <a:rPr lang="en-US" sz="1700" dirty="0" smtClean="0"/>
              <a:t>Established Quick Start event with same-day Placement Testing and Orientation.</a:t>
            </a:r>
          </a:p>
          <a:p>
            <a:pPr marL="741363" indent="-338138">
              <a:buFont typeface="Arial" panose="020B0604020202020204" pitchFamily="34" charset="0"/>
              <a:buChar char="•"/>
            </a:pPr>
            <a:r>
              <a:rPr lang="en-US" sz="1700" dirty="0" smtClean="0"/>
              <a:t>Created individualized communications related to Placement Test requirements.</a:t>
            </a:r>
          </a:p>
          <a:p>
            <a:pPr marL="741363" indent="-338138">
              <a:buFont typeface="Arial" panose="020B0604020202020204" pitchFamily="34" charset="0"/>
              <a:buChar char="•"/>
            </a:pPr>
            <a:r>
              <a:rPr lang="en-US" sz="1700" dirty="0" smtClean="0"/>
              <a:t>Queried relevant data related to testing for college offices.</a:t>
            </a:r>
          </a:p>
          <a:p>
            <a:pPr>
              <a:buFont typeface="Arial" panose="020B0604020202020204" pitchFamily="34" charset="0"/>
              <a:buChar char="•"/>
            </a:pPr>
            <a:endParaRPr lang="en-US" sz="1800" dirty="0" smtClean="0"/>
          </a:p>
          <a:p>
            <a:pPr>
              <a:buFont typeface="Arial" panose="020B0604020202020204" pitchFamily="34" charset="0"/>
              <a:buChar char="•"/>
            </a:pPr>
            <a:endParaRPr lang="en-US" sz="1800" dirty="0" smtClean="0"/>
          </a:p>
          <a:p>
            <a:pPr marL="517525" lvl="1" indent="0">
              <a:buNone/>
            </a:pPr>
            <a:endParaRPr lang="en-US" sz="2100" dirty="0"/>
          </a:p>
        </p:txBody>
      </p:sp>
    </p:spTree>
    <p:extLst>
      <p:ext uri="{BB962C8B-B14F-4D97-AF65-F5344CB8AC3E}">
        <p14:creationId xmlns:p14="http://schemas.microsoft.com/office/powerpoint/2010/main" val="1944874424"/>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Light Background Segoe 4-3 template-template_April-17-2007">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chemeClr val="tx1"/>
            </a:solidFill>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F2D80D-E46C-4045-8458-3B3FECFDB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Sample presentation slides (Blue bar design)</Template>
  <TotalTime>303</TotalTime>
  <Words>505</Words>
  <Application>Microsoft Office PowerPoint</Application>
  <PresentationFormat>On-screen Show (4:3)</PresentationFormat>
  <Paragraphs>81</Paragraphs>
  <Slides>5</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Courier New</vt:lpstr>
      <vt:lpstr>Wingdings</vt:lpstr>
      <vt:lpstr>Light Background Segoe 4-3 template-template_April-17-2007</vt:lpstr>
      <vt:lpstr>White with Courier font for code slides</vt:lpstr>
      <vt:lpstr>ANNUAL REPORT  FY 2014-2015</vt:lpstr>
      <vt:lpstr>affordable, accessible, student-centered</vt:lpstr>
      <vt:lpstr>partnerships, community outreach</vt:lpstr>
      <vt:lpstr>summary</vt:lpstr>
      <vt:lpstr>highlights</vt:lpstr>
    </vt:vector>
  </TitlesOfParts>
  <Company>University of Cincinnati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 2014-2015</dc:title>
  <dc:creator>Julie W Eagen</dc:creator>
  <cp:keywords/>
  <cp:lastModifiedBy>Julie W Eagen</cp:lastModifiedBy>
  <cp:revision>33</cp:revision>
  <cp:lastPrinted>2015-10-13T17:08:17Z</cp:lastPrinted>
  <dcterms:created xsi:type="dcterms:W3CDTF">2015-10-13T14:52:19Z</dcterms:created>
  <dcterms:modified xsi:type="dcterms:W3CDTF">2015-10-14T15:24:58Z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TC102867629990</vt:lpwstr>
  </property>
</Properties>
</file>